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19"/>
  </p:notesMasterIdLst>
  <p:sldIdLst>
    <p:sldId id="256" r:id="rId2"/>
    <p:sldId id="281" r:id="rId3"/>
    <p:sldId id="283" r:id="rId4"/>
    <p:sldId id="284" r:id="rId5"/>
    <p:sldId id="285" r:id="rId6"/>
    <p:sldId id="286" r:id="rId7"/>
    <p:sldId id="287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8" r:id="rId17"/>
    <p:sldId id="297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8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6DBA0-5D4F-4F8D-AB5C-745816E02939}" type="datetimeFigureOut">
              <a:rPr lang="el-GR" smtClean="0"/>
              <a:t>20/3/2020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87F43-0A0F-498E-AD20-C5F00675DC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725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6C9E-E4C4-446B-8F10-3A69BE14C6D3}" type="datetimeFigureOut">
              <a:rPr lang="el-GR" smtClean="0"/>
              <a:t>20/3/2020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1630-DF4D-4B69-BF3D-4C18A67BAB9D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246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6C9E-E4C4-446B-8F10-3A69BE14C6D3}" type="datetimeFigureOut">
              <a:rPr lang="el-GR" smtClean="0"/>
              <a:t>20/3/2020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1630-DF4D-4B69-BF3D-4C18A67BAB9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959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6C9E-E4C4-446B-8F10-3A69BE14C6D3}" type="datetimeFigureOut">
              <a:rPr lang="el-GR" smtClean="0"/>
              <a:t>20/3/2020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1630-DF4D-4B69-BF3D-4C18A67BAB9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2348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6C9E-E4C4-446B-8F10-3A69BE14C6D3}" type="datetimeFigureOut">
              <a:rPr lang="el-GR" smtClean="0"/>
              <a:t>20/3/2020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1630-DF4D-4B69-BF3D-4C18A67BAB9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710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6C9E-E4C4-446B-8F10-3A69BE14C6D3}" type="datetimeFigureOut">
              <a:rPr lang="el-GR" smtClean="0"/>
              <a:t>20/3/2020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1630-DF4D-4B69-BF3D-4C18A67BAB9D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652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6C9E-E4C4-446B-8F10-3A69BE14C6D3}" type="datetimeFigureOut">
              <a:rPr lang="el-GR" smtClean="0"/>
              <a:t>20/3/2020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1630-DF4D-4B69-BF3D-4C18A67BAB9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330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6C9E-E4C4-446B-8F10-3A69BE14C6D3}" type="datetimeFigureOut">
              <a:rPr lang="el-GR" smtClean="0"/>
              <a:t>20/3/2020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1630-DF4D-4B69-BF3D-4C18A67BAB9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783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6C9E-E4C4-446B-8F10-3A69BE14C6D3}" type="datetimeFigureOut">
              <a:rPr lang="el-GR" smtClean="0"/>
              <a:t>20/3/2020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1630-DF4D-4B69-BF3D-4C18A67BAB9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1862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6C9E-E4C4-446B-8F10-3A69BE14C6D3}" type="datetimeFigureOut">
              <a:rPr lang="el-GR" smtClean="0"/>
              <a:t>20/3/2020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1630-DF4D-4B69-BF3D-4C18A67BAB9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2996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3C76C9E-E4C4-446B-8F10-3A69BE14C6D3}" type="datetimeFigureOut">
              <a:rPr lang="el-GR" smtClean="0"/>
              <a:t>20/3/2020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211630-DF4D-4B69-BF3D-4C18A67BAB9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8702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6C9E-E4C4-446B-8F10-3A69BE14C6D3}" type="datetimeFigureOut">
              <a:rPr lang="el-GR" smtClean="0"/>
              <a:t>20/3/2020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1630-DF4D-4B69-BF3D-4C18A67BAB9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6767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3C76C9E-E4C4-446B-8F10-3A69BE14C6D3}" type="datetimeFigureOut">
              <a:rPr lang="el-GR" smtClean="0"/>
              <a:t>20/3/2020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3211630-DF4D-4B69-BF3D-4C18A67BAB9D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72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webex.com/ld-nyw95a4-CiscoWebexMeetings/Webex-Meetings#Get-Started" TargetMode="External"/><Relationship Id="rId2" Type="http://schemas.openxmlformats.org/officeDocument/2006/relationships/hyperlink" Target="https://www.webex.com/faq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webex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ex.com/downloads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59"/>
          <a:stretch/>
        </p:blipFill>
        <p:spPr>
          <a:xfrm>
            <a:off x="502276" y="149216"/>
            <a:ext cx="6220496" cy="1784928"/>
          </a:xfrm>
          <a:prstGeom prst="rect">
            <a:avLst/>
          </a:prstGeom>
        </p:spPr>
      </p:pic>
      <p:sp useBgFill="1">
        <p:nvSpPr>
          <p:cNvPr id="9" name="TextBox 8"/>
          <p:cNvSpPr txBox="1"/>
          <p:nvPr/>
        </p:nvSpPr>
        <p:spPr>
          <a:xfrm>
            <a:off x="1365160" y="5049213"/>
            <a:ext cx="9488751" cy="523220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l-GR" sz="2800" dirty="0">
                <a:solidFill>
                  <a:srgbClr val="545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Οδηγός για δημιουργία και διεξαγωγή ηλεκτρονικών διαλέξεων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E0A40A94-1440-40FE-A770-B30EBCA13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337" y="2428875"/>
            <a:ext cx="221932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25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Βήμα </a:t>
            </a:r>
            <a:r>
              <a:rPr lang="en-US" b="1" dirty="0"/>
              <a:t>2</a:t>
            </a:r>
            <a:r>
              <a:rPr lang="el-GR" b="1" baseline="30000" dirty="0"/>
              <a:t>ο</a:t>
            </a:r>
            <a:r>
              <a:rPr lang="en-US" b="1" dirty="0"/>
              <a:t>:</a:t>
            </a:r>
            <a:r>
              <a:rPr lang="el-GR" dirty="0"/>
              <a:t> Δημιουργία ενός </a:t>
            </a:r>
            <a:r>
              <a:rPr lang="en-US" dirty="0"/>
              <a:t>Meeting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" y="1737360"/>
            <a:ext cx="12192000" cy="4343399"/>
          </a:xfrm>
        </p:spPr>
        <p:txBody>
          <a:bodyPr>
            <a:noAutofit/>
          </a:bodyPr>
          <a:lstStyle/>
          <a:p>
            <a:pPr marL="442913" indent="-442913">
              <a:buFont typeface="Wingdings" panose="05000000000000000000" pitchFamily="2" charset="2"/>
              <a:buChar char="Ø"/>
            </a:pPr>
            <a:r>
              <a:rPr lang="el-GR" sz="2400" dirty="0"/>
              <a:t>Δεν είναι απαραίτητο, αλλά μπορείτε αν θέλετε να προγραμματίσετε τα μαθήματά σας (</a:t>
            </a:r>
            <a:r>
              <a:rPr lang="en-US" sz="2400" dirty="0"/>
              <a:t>meetings</a:t>
            </a:r>
            <a:r>
              <a:rPr lang="el-GR" sz="2400" dirty="0"/>
              <a:t>)</a:t>
            </a:r>
            <a:r>
              <a:rPr lang="en-US" sz="2400" dirty="0"/>
              <a:t> </a:t>
            </a:r>
            <a:r>
              <a:rPr lang="el-GR" sz="2400" dirty="0"/>
              <a:t>από το </a:t>
            </a:r>
            <a:r>
              <a:rPr lang="en-US" sz="2400" dirty="0"/>
              <a:t>web site </a:t>
            </a:r>
            <a:r>
              <a:rPr lang="el-GR" sz="2400" dirty="0"/>
              <a:t>του </a:t>
            </a:r>
            <a:r>
              <a:rPr lang="en-US" sz="2400" dirty="0" err="1"/>
              <a:t>webex</a:t>
            </a:r>
            <a:r>
              <a:rPr lang="en-US" sz="2400" dirty="0"/>
              <a:t>.</a:t>
            </a:r>
            <a:endParaRPr lang="el-GR" sz="3200" b="1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CB43CF8-4538-43A4-A365-FB09F9F4B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62" y="2694699"/>
            <a:ext cx="11096276" cy="4343398"/>
          </a:xfrm>
          <a:prstGeom prst="rect">
            <a:avLst/>
          </a:prstGeom>
        </p:spPr>
      </p:pic>
      <p:sp>
        <p:nvSpPr>
          <p:cNvPr id="6" name="Οβάλ 5">
            <a:extLst>
              <a:ext uri="{FF2B5EF4-FFF2-40B4-BE49-F238E27FC236}">
                <a16:creationId xmlns:a16="http://schemas.microsoft.com/office/drawing/2014/main" id="{9A998B3B-4708-44C9-9E87-AFD6BDA9F082}"/>
              </a:ext>
            </a:extLst>
          </p:cNvPr>
          <p:cNvSpPr/>
          <p:nvPr/>
        </p:nvSpPr>
        <p:spPr>
          <a:xfrm>
            <a:off x="460803" y="3074126"/>
            <a:ext cx="1348033" cy="3299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D56AC4E6-CCFE-4C9B-B8F7-F9C7571795F6}"/>
              </a:ext>
            </a:extLst>
          </p:cNvPr>
          <p:cNvSpPr/>
          <p:nvPr/>
        </p:nvSpPr>
        <p:spPr>
          <a:xfrm>
            <a:off x="4270803" y="4209429"/>
            <a:ext cx="1348033" cy="3299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7CCBF586-BCB4-4B95-95FA-259AD41AA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3539823"/>
            <a:ext cx="4862338" cy="331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22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Βήμα </a:t>
            </a:r>
            <a:r>
              <a:rPr lang="en-US" b="1" dirty="0"/>
              <a:t>2</a:t>
            </a:r>
            <a:r>
              <a:rPr lang="el-GR" b="1" baseline="30000" dirty="0"/>
              <a:t>ο</a:t>
            </a:r>
            <a:r>
              <a:rPr lang="en-US" b="1" dirty="0"/>
              <a:t>:</a:t>
            </a:r>
            <a:r>
              <a:rPr lang="el-GR" dirty="0"/>
              <a:t> Δημιουργία ενός </a:t>
            </a:r>
            <a:r>
              <a:rPr lang="en-US" dirty="0"/>
              <a:t>Meeting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" y="1737360"/>
            <a:ext cx="12192000" cy="4343399"/>
          </a:xfrm>
        </p:spPr>
        <p:txBody>
          <a:bodyPr>
            <a:noAutofit/>
          </a:bodyPr>
          <a:lstStyle/>
          <a:p>
            <a:pPr marL="442913" indent="-442913">
              <a:buFont typeface="Wingdings" panose="05000000000000000000" pitchFamily="2" charset="2"/>
              <a:buChar char="Ø"/>
            </a:pPr>
            <a:r>
              <a:rPr lang="el-GR" sz="2400" dirty="0"/>
              <a:t>Αφού γίνουν τα παραπάνω βήματα μας εμφανίζεται στο </a:t>
            </a:r>
            <a:r>
              <a:rPr lang="el-GR" sz="2400" dirty="0" err="1"/>
              <a:t>dashboard</a:t>
            </a:r>
            <a:r>
              <a:rPr lang="el-GR" sz="2400" dirty="0"/>
              <a:t> το μάθημα/συνάντηση που μόλις δημιουργήσαμε.</a:t>
            </a:r>
          </a:p>
          <a:p>
            <a:pPr marL="442913" indent="-442913">
              <a:buFont typeface="Wingdings" panose="05000000000000000000" pitchFamily="2" charset="2"/>
              <a:buChar char="Ø"/>
            </a:pPr>
            <a:endParaRPr lang="el-GR" sz="2400" b="1" dirty="0"/>
          </a:p>
          <a:p>
            <a:pPr marL="442913" indent="-442913">
              <a:buFont typeface="Wingdings" panose="05000000000000000000" pitchFamily="2" charset="2"/>
              <a:buChar char="Ø"/>
            </a:pPr>
            <a:endParaRPr lang="el-GR" sz="2400" b="1" dirty="0"/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el-GR" sz="2400" dirty="0"/>
              <a:t>Πατώντας πάνω στο μάθημα μας εμφανίζεται σελίδα με λεπτομέρειες σχετικά με το μάθημα.</a:t>
            </a:r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el-GR" sz="2400" dirty="0"/>
              <a:t>Αντιγράφουμε το σύνδεσμο </a:t>
            </a:r>
            <a:r>
              <a:rPr lang="el-GR" sz="2400" b="1" dirty="0" err="1"/>
              <a:t>Meeting</a:t>
            </a:r>
            <a:r>
              <a:rPr lang="el-GR" sz="2400" b="1" dirty="0"/>
              <a:t> </a:t>
            </a:r>
            <a:r>
              <a:rPr lang="el-GR" sz="2400" b="1" dirty="0" err="1"/>
              <a:t>link</a:t>
            </a:r>
            <a:r>
              <a:rPr lang="el-GR" sz="2400" b="1" dirty="0"/>
              <a:t> </a:t>
            </a:r>
            <a:r>
              <a:rPr lang="el-GR" sz="2400" dirty="0"/>
              <a:t>και ανακοινώνουμε στο </a:t>
            </a:r>
            <a:r>
              <a:rPr lang="en-US" sz="2400" dirty="0" err="1"/>
              <a:t>eclass</a:t>
            </a:r>
            <a:r>
              <a:rPr lang="en-US" sz="2400" dirty="0"/>
              <a:t> </a:t>
            </a:r>
            <a:r>
              <a:rPr lang="el-GR" sz="2400" dirty="0"/>
              <a:t>προκειμένου να το δουν φοιτητές και να το επιλέξουν και να ανοίξουν το μάθημα/συνάντηση στην</a:t>
            </a:r>
            <a:r>
              <a:rPr lang="en-US" sz="2400" dirty="0"/>
              <a:t> </a:t>
            </a:r>
            <a:r>
              <a:rPr lang="el-GR" sz="2400" dirty="0"/>
              <a:t>προγραμματισμένη ώρα.</a:t>
            </a:r>
            <a:endParaRPr lang="el-GR" sz="32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F7DE49F-F796-4A36-9402-D4DB69F6F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67" y="2616617"/>
            <a:ext cx="109442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93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Βήμα </a:t>
            </a:r>
            <a:r>
              <a:rPr lang="en-US" b="1" dirty="0"/>
              <a:t>2</a:t>
            </a:r>
            <a:r>
              <a:rPr lang="el-GR" b="1" baseline="30000" dirty="0"/>
              <a:t>ο</a:t>
            </a:r>
            <a:r>
              <a:rPr lang="en-US" b="1" dirty="0"/>
              <a:t>:</a:t>
            </a:r>
            <a:r>
              <a:rPr lang="el-GR" dirty="0"/>
              <a:t> Δημιουργία ενός </a:t>
            </a:r>
            <a:r>
              <a:rPr lang="en-US" dirty="0"/>
              <a:t>Meeting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" y="1737360"/>
            <a:ext cx="5785858" cy="4343399"/>
          </a:xfrm>
        </p:spPr>
        <p:txBody>
          <a:bodyPr>
            <a:noAutofit/>
          </a:bodyPr>
          <a:lstStyle/>
          <a:p>
            <a:pPr marL="442913" indent="-442913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el-GR" sz="2400" dirty="0"/>
              <a:t>Αντιγράφουμε το σύνδεσμο </a:t>
            </a:r>
            <a:r>
              <a:rPr lang="el-GR" sz="2400" b="1" dirty="0" err="1"/>
              <a:t>Meeting</a:t>
            </a:r>
            <a:r>
              <a:rPr lang="el-GR" sz="2400" b="1" dirty="0"/>
              <a:t> </a:t>
            </a:r>
            <a:r>
              <a:rPr lang="el-GR" sz="2400" b="1" dirty="0" err="1"/>
              <a:t>link</a:t>
            </a:r>
            <a:r>
              <a:rPr lang="el-GR" sz="2400" b="1" dirty="0"/>
              <a:t> </a:t>
            </a:r>
            <a:r>
              <a:rPr lang="el-GR" sz="2400" dirty="0"/>
              <a:t>και ανακοινώνουμε στο </a:t>
            </a:r>
            <a:r>
              <a:rPr lang="en-US" sz="2400" dirty="0" err="1"/>
              <a:t>eclass</a:t>
            </a:r>
            <a:r>
              <a:rPr lang="en-US" sz="2400" dirty="0"/>
              <a:t> </a:t>
            </a:r>
            <a:r>
              <a:rPr lang="el-GR" sz="2400" dirty="0"/>
              <a:t>προκειμένου να το δουν φοιτητές και να το επιλέξουν και να ανοίξουν το μάθημα/συνάντηση στην</a:t>
            </a:r>
            <a:r>
              <a:rPr lang="en-US" sz="2400" dirty="0"/>
              <a:t> </a:t>
            </a:r>
            <a:r>
              <a:rPr lang="el-GR" sz="2400" dirty="0"/>
              <a:t>προγραμματισμένη ώρα.</a:t>
            </a:r>
            <a:endParaRPr lang="el-GR" sz="32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3F5E37D-4F19-4111-94A5-2CA37545D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4204" y="1854725"/>
            <a:ext cx="4641985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05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Βήμα </a:t>
            </a:r>
            <a:r>
              <a:rPr lang="en-US" b="1" dirty="0"/>
              <a:t>3</a:t>
            </a:r>
            <a:r>
              <a:rPr lang="el-GR" b="1" baseline="30000" dirty="0"/>
              <a:t>ο</a:t>
            </a:r>
            <a:r>
              <a:rPr lang="en-US" b="1" dirty="0"/>
              <a:t>:</a:t>
            </a:r>
            <a:r>
              <a:rPr lang="el-GR" dirty="0"/>
              <a:t> Έναρξη Μαθήματος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38" y="1871773"/>
            <a:ext cx="11211702" cy="4343399"/>
          </a:xfrm>
        </p:spPr>
        <p:txBody>
          <a:bodyPr>
            <a:noAutofit/>
          </a:bodyPr>
          <a:lstStyle/>
          <a:p>
            <a:pPr marL="442913" indent="-442913">
              <a:buFont typeface="Wingdings" panose="05000000000000000000" pitchFamily="2" charset="2"/>
              <a:buChar char="Ø"/>
            </a:pPr>
            <a:r>
              <a:rPr lang="el-GR" sz="2400" dirty="0"/>
              <a:t>Για την έναρξη της συνάντησης πατάμε το κουμπί </a:t>
            </a:r>
            <a:r>
              <a:rPr lang="el-GR" sz="2400" dirty="0" err="1"/>
              <a:t>Start</a:t>
            </a:r>
            <a:r>
              <a:rPr lang="el-GR" sz="2400" dirty="0"/>
              <a:t> </a:t>
            </a:r>
            <a:r>
              <a:rPr lang="el-GR" sz="2400" dirty="0" err="1"/>
              <a:t>Meetin</a:t>
            </a:r>
            <a:r>
              <a:rPr lang="en-US" sz="2400" dirty="0"/>
              <a:t>g </a:t>
            </a:r>
            <a:endParaRPr lang="el-GR" sz="2400" dirty="0"/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el-GR" sz="2400" dirty="0"/>
              <a:t>Προτείνουμε αυτή η διαδικασία να γίνεται τουλάχιστον 15 λεπτά πριν την έναρξη του μαθήματος, τόσο από τους καθηγητές όσο και τους φοιτητές (πάτημα του σχετικού συνδέσμου από το </a:t>
            </a:r>
            <a:r>
              <a:rPr lang="en-US" sz="2400" dirty="0" err="1"/>
              <a:t>eclass</a:t>
            </a:r>
            <a:r>
              <a:rPr lang="el-GR" sz="2400" dirty="0"/>
              <a:t>).</a:t>
            </a:r>
            <a:endParaRPr lang="en-US" sz="2400" dirty="0"/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el-GR" sz="2400" dirty="0"/>
              <a:t>Στα σχετικά μηνύματα που θα σας εμφανιστούν για να επιτρέπεται η πρόσβαση στα μικρόφωνο ή</a:t>
            </a:r>
            <a:r>
              <a:rPr lang="en-US" sz="2400" dirty="0"/>
              <a:t> </a:t>
            </a:r>
            <a:r>
              <a:rPr lang="el-GR" sz="2400" dirty="0"/>
              <a:t>την κάμερα του υπολογιστή σας πατήστε </a:t>
            </a:r>
            <a:r>
              <a:rPr lang="el-GR" sz="2400" dirty="0" err="1"/>
              <a:t>Allow</a:t>
            </a:r>
            <a:r>
              <a:rPr lang="el-GR" sz="2400" dirty="0"/>
              <a:t>.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AE1DAFA-EBA3-4E12-BDAE-5FD253CB7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504" y="4386372"/>
            <a:ext cx="4114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91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Βήμα </a:t>
            </a:r>
            <a:r>
              <a:rPr lang="en-US" b="1" dirty="0"/>
              <a:t>4</a:t>
            </a:r>
            <a:r>
              <a:rPr lang="el-GR" b="1" baseline="30000" dirty="0"/>
              <a:t>ο</a:t>
            </a:r>
            <a:r>
              <a:rPr lang="en-US" b="1" dirty="0"/>
              <a:t>:</a:t>
            </a:r>
            <a:r>
              <a:rPr lang="el-GR" dirty="0"/>
              <a:t> Διαχείριση Μαθήματος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38" y="1871773"/>
            <a:ext cx="11211702" cy="43433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600" dirty="0"/>
              <a:t>Στο μενού που εμφανίζεται στο κάτω μέρος της οθόνης σας παρέχονται διάφορα εργαλεία. Παρουσιάζονται από τα αριστερά προς τα δεξιά:</a:t>
            </a:r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el-GR" sz="1600" dirty="0"/>
              <a:t>Ενεργοποιεί ή απενεργοποιεί το μικρόφωνο σας. Καλό είναι να πείτε στους φοιτητές να έχουν κλειστό το μικρόφωνο τους και να το ανοίγουν μόνο όταν θέλουν να εκφράσουν απορία. </a:t>
            </a:r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el-GR" sz="1600" dirty="0"/>
              <a:t>Ενεργοποιεί ή απενεργοποιεί την κάμερα σας. Καλό είναι να μην χρησιμοποιούμε κάμερα για να είναι  καλύτερη η ποιότητα του ήχου και του μαθήματος. </a:t>
            </a:r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el-GR" sz="1600" dirty="0"/>
              <a:t>Η τρίτη επιλογή είναι σημαντική, καθώς μπορούμε να κάνουμε διαμοιρασμό της οθόνης μας (είτε ενός συγκεκριμένου παραθύρου) και να δείξουμε π.χ. τις διαφάνειες μας.</a:t>
            </a:r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el-GR" sz="1600" dirty="0"/>
              <a:t>Η επόμενη επιλογή επιτρέπει την καταγραφή του μαθήματος εφόσον το επιθυμούμε. </a:t>
            </a:r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el-GR" sz="1600" dirty="0"/>
              <a:t>Η επιλογή με το μπλε εικονίδιο ανοίγει παράθυρο στα δεξιά της σελίδας μας και μας εμφανίζει τους συνδεδεμένους χρήστες. Εκεί θα πρέπει να δώσουμε άδεια στους φοιτητές να εισέλθουν, </a:t>
            </a:r>
            <a:r>
              <a:rPr lang="el-GR" sz="1600" b="1" dirty="0"/>
              <a:t>πατώντας την επιλογή</a:t>
            </a:r>
            <a:r>
              <a:rPr lang="en-US" sz="1600" b="1" dirty="0"/>
              <a:t> Admit</a:t>
            </a:r>
            <a:r>
              <a:rPr lang="el-GR" sz="1600" b="1" dirty="0"/>
              <a:t> </a:t>
            </a:r>
            <a:r>
              <a:rPr lang="el-GR" sz="1600" dirty="0"/>
              <a:t>(δείτε επόμενη διαφάνεια)</a:t>
            </a:r>
            <a:endParaRPr lang="en-US" sz="1600" dirty="0"/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el-GR" sz="1600" dirty="0"/>
              <a:t>Η αμέσως επόμενη μας ανοίγει παράθυρο για </a:t>
            </a:r>
            <a:r>
              <a:rPr lang="el-GR" sz="1600" dirty="0" err="1"/>
              <a:t>text</a:t>
            </a:r>
            <a:r>
              <a:rPr lang="el-GR" sz="1600" dirty="0"/>
              <a:t> επικοινωνία (</a:t>
            </a:r>
            <a:r>
              <a:rPr lang="el-GR" sz="1600" dirty="0" err="1"/>
              <a:t>chat</a:t>
            </a:r>
            <a:r>
              <a:rPr lang="el-GR" sz="1600" dirty="0"/>
              <a:t>) με τους</a:t>
            </a:r>
            <a:r>
              <a:rPr lang="en-US" sz="1600" dirty="0"/>
              <a:t> </a:t>
            </a:r>
            <a:r>
              <a:rPr lang="el-GR" sz="1600" dirty="0"/>
              <a:t>συμμετέχοντες. </a:t>
            </a:r>
            <a:endParaRPr lang="en-US" sz="1600" dirty="0"/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el-GR" sz="1600" dirty="0"/>
              <a:t>Τέλος το κόκκινο κουμπί τερματίζει τη συνάντηση.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AA4A637-E527-48B5-9169-1E0AF1CB1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451" y="144569"/>
            <a:ext cx="6229544" cy="79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49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Βήμα </a:t>
            </a:r>
            <a:r>
              <a:rPr lang="en-US" b="1" dirty="0"/>
              <a:t>4</a:t>
            </a:r>
            <a:r>
              <a:rPr lang="el-GR" b="1" baseline="30000" dirty="0"/>
              <a:t>ο</a:t>
            </a:r>
            <a:r>
              <a:rPr lang="en-US" b="1" dirty="0"/>
              <a:t>:</a:t>
            </a:r>
            <a:r>
              <a:rPr lang="el-GR" dirty="0"/>
              <a:t> Είσοδος φοιτητών στο μάθημα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38" y="1871774"/>
            <a:ext cx="11211702" cy="739452"/>
          </a:xfrm>
        </p:spPr>
        <p:txBody>
          <a:bodyPr>
            <a:noAutofit/>
          </a:bodyPr>
          <a:lstStyle/>
          <a:p>
            <a:pPr marL="442913" indent="-442913">
              <a:buFont typeface="Wingdings" panose="05000000000000000000" pitchFamily="2" charset="2"/>
              <a:buChar char="Ø"/>
            </a:pPr>
            <a:r>
              <a:rPr lang="el-GR" sz="1600" dirty="0"/>
              <a:t>Όταν πλησιάζει η ώρα για μάθημα, οι φοιτητές θα έχουν ξεκινήσει να εισέρχονται στην εφαρμογή. Όσοι είναι έτοιμοι φαίνονται πάνω δεξιά στην οθόνη σας (σαν να περιμένουν στο </a:t>
            </a:r>
            <a:r>
              <a:rPr lang="el-GR" sz="1600" dirty="0" err="1"/>
              <a:t>lobby</a:t>
            </a:r>
            <a:r>
              <a:rPr lang="el-GR" sz="1600" dirty="0"/>
              <a:t>). Πατώντας στον καθένα </a:t>
            </a:r>
            <a:r>
              <a:rPr lang="el-GR" sz="1600" b="1" dirty="0" err="1">
                <a:solidFill>
                  <a:srgbClr val="FF0000"/>
                </a:solidFill>
              </a:rPr>
              <a:t>Admit</a:t>
            </a:r>
            <a:r>
              <a:rPr lang="el-GR" sz="1600" dirty="0"/>
              <a:t> επιτρέπετε την είσοδό του στην τάξη. Μπορείτε να πατήσετε </a:t>
            </a:r>
            <a:r>
              <a:rPr lang="en-US" sz="1600" dirty="0"/>
              <a:t>Admit All </a:t>
            </a:r>
            <a:r>
              <a:rPr lang="el-GR" sz="1600" dirty="0"/>
              <a:t>και να επιτρέψετε την είσοδο σε όλους τους φοιτητές που περιμένουν.</a:t>
            </a:r>
          </a:p>
          <a:p>
            <a:pPr marL="442913" indent="-442913">
              <a:buFont typeface="Wingdings" panose="05000000000000000000" pitchFamily="2" charset="2"/>
              <a:buChar char="Ø"/>
            </a:pPr>
            <a:endParaRPr lang="el-GR" sz="16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083439C-F4FE-43C4-80E9-45039B7FF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396" y="2611226"/>
            <a:ext cx="7871381" cy="4188913"/>
          </a:xfrm>
          <a:prstGeom prst="rect">
            <a:avLst/>
          </a:prstGeom>
        </p:spPr>
      </p:pic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0AF66DCA-202B-4E6E-B015-3E9ED7DCCD4A}"/>
              </a:ext>
            </a:extLst>
          </p:cNvPr>
          <p:cNvCxnSpPr/>
          <p:nvPr/>
        </p:nvCxnSpPr>
        <p:spPr>
          <a:xfrm>
            <a:off x="8360229" y="2368731"/>
            <a:ext cx="1410788" cy="836023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231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92378" cy="1450757"/>
          </a:xfrm>
        </p:spPr>
        <p:txBody>
          <a:bodyPr/>
          <a:lstStyle/>
          <a:p>
            <a:r>
              <a:rPr lang="el-GR" b="1" dirty="0"/>
              <a:t>Παρακολούθηση διαλέξεων από φοιτητές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333666"/>
            <a:ext cx="10292379" cy="23515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Η παρακολούθηση των διαλέξεων από τους φοιτητές μπορεί να γίνει με </a:t>
            </a:r>
            <a:r>
              <a:rPr lang="el-GR" sz="2400" dirty="0" err="1"/>
              <a:t>κλίκ</a:t>
            </a:r>
            <a:r>
              <a:rPr lang="el-GR" sz="2400" dirty="0"/>
              <a:t> στον σύνδεσμο που τους έχουμε ανακοινώσει, μέσω είτε</a:t>
            </a:r>
            <a:r>
              <a:rPr lang="en-US" sz="2400" dirty="0"/>
              <a:t>:</a:t>
            </a:r>
          </a:p>
          <a:p>
            <a:pPr marL="809625" lvl="2" indent="-425450">
              <a:buFont typeface="Wingdings" panose="05000000000000000000" pitchFamily="2" charset="2"/>
              <a:buChar char="Ø"/>
            </a:pPr>
            <a:r>
              <a:rPr lang="el-GR" sz="2400" dirty="0"/>
              <a:t>Σταθερού υπολογιστή ή </a:t>
            </a:r>
            <a:r>
              <a:rPr lang="en-US" sz="2400" dirty="0"/>
              <a:t>laptop </a:t>
            </a:r>
          </a:p>
          <a:p>
            <a:pPr marL="809625" lvl="2" indent="-425450">
              <a:buFont typeface="Wingdings" panose="05000000000000000000" pitchFamily="2" charset="2"/>
              <a:buChar char="Ø"/>
            </a:pPr>
            <a:r>
              <a:rPr lang="el-GR" sz="2400" dirty="0"/>
              <a:t>Κινητής συσκευής (</a:t>
            </a:r>
            <a:r>
              <a:rPr lang="en-US" sz="2400" dirty="0"/>
              <a:t>tablet </a:t>
            </a:r>
            <a:r>
              <a:rPr lang="el-GR" sz="2400" dirty="0"/>
              <a:t>ή </a:t>
            </a:r>
            <a:r>
              <a:rPr lang="en-US" sz="2400" dirty="0"/>
              <a:t>smartphone</a:t>
            </a:r>
            <a:r>
              <a:rPr lang="el-GR" sz="2400" dirty="0"/>
              <a:t>), με χρήση της κατάλληλης εφαρμογής</a:t>
            </a:r>
          </a:p>
          <a:p>
            <a:pPr marL="0" indent="0">
              <a:buNone/>
            </a:pPr>
            <a:endParaRPr lang="en-US" sz="2800" dirty="0"/>
          </a:p>
          <a:p>
            <a:pPr marL="384048" lvl="2" indent="0">
              <a:buNone/>
            </a:pPr>
            <a:endParaRPr lang="en-US" sz="2400" dirty="0"/>
          </a:p>
          <a:p>
            <a:pPr marL="384048" lvl="2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0338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Περισσότερες Πληροφορίες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38" y="1871773"/>
            <a:ext cx="11211702" cy="3248867"/>
          </a:xfrm>
        </p:spPr>
        <p:txBody>
          <a:bodyPr>
            <a:noAutofit/>
          </a:bodyPr>
          <a:lstStyle/>
          <a:p>
            <a:pPr marL="442913" indent="-442913">
              <a:buFont typeface="Wingdings" panose="05000000000000000000" pitchFamily="2" charset="2"/>
              <a:buChar char="Ø"/>
            </a:pPr>
            <a:r>
              <a:rPr lang="el-GR" sz="3600" dirty="0"/>
              <a:t>Συχνές Ερωτήσεις: </a:t>
            </a:r>
          </a:p>
          <a:p>
            <a:pPr marL="714375" lvl="1" indent="0">
              <a:buNone/>
            </a:pPr>
            <a:r>
              <a:rPr lang="el-GR" sz="3200" dirty="0">
                <a:hlinkClick r:id="rId2"/>
              </a:rPr>
              <a:t>https://www.webex.com/faqs.html</a:t>
            </a:r>
            <a:r>
              <a:rPr lang="el-GR" sz="3200" dirty="0"/>
              <a:t> </a:t>
            </a:r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el-GR" sz="3600" dirty="0"/>
              <a:t>Πλήρης Οδηγός Χρήσης με πολλά Βίντεο: </a:t>
            </a:r>
          </a:p>
          <a:p>
            <a:pPr marL="714375" lvl="1" indent="0">
              <a:buNone/>
            </a:pPr>
            <a:r>
              <a:rPr lang="el-GR" sz="3200" dirty="0">
                <a:hlinkClick r:id="rId3"/>
              </a:rPr>
              <a:t>https://help.webex.com/ld-nyw95a4-CiscoWebexMeetings/Webex-Meetings#Get-Started</a:t>
            </a:r>
            <a:r>
              <a:rPr lang="el-GR" sz="3200" dirty="0"/>
              <a:t> </a:t>
            </a:r>
          </a:p>
          <a:p>
            <a:pPr marL="442913" indent="-442913">
              <a:buFont typeface="Wingdings" panose="05000000000000000000" pitchFamily="2" charset="2"/>
              <a:buChar char="Ø"/>
            </a:pP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89252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Βήμα 1</a:t>
            </a:r>
            <a:r>
              <a:rPr lang="el-GR" b="1" baseline="30000"/>
              <a:t>ο</a:t>
            </a:r>
            <a:r>
              <a:rPr lang="en-US" b="1"/>
              <a:t>:</a:t>
            </a:r>
            <a:r>
              <a:rPr lang="el-GR"/>
              <a:t> Δημιουργία Λογαριασμού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9" y="1869141"/>
            <a:ext cx="5588299" cy="4343399"/>
          </a:xfrm>
        </p:spPr>
        <p:txBody>
          <a:bodyPr>
            <a:noAutofit/>
          </a:bodyPr>
          <a:lstStyle/>
          <a:p>
            <a:pPr marL="442913" indent="-442913">
              <a:buFont typeface="Wingdings" panose="05000000000000000000" pitchFamily="2" charset="2"/>
              <a:buChar char="Ø"/>
            </a:pPr>
            <a:r>
              <a:rPr lang="el-GR" sz="2400" dirty="0"/>
              <a:t>Οι καθηγητές που θέλουν να χρησιμοποιήσουν την πλατφόρμα </a:t>
            </a:r>
            <a:r>
              <a:rPr lang="el-GR" sz="2400" dirty="0" err="1"/>
              <a:t>Webex</a:t>
            </a:r>
            <a:r>
              <a:rPr lang="el-GR" sz="2400" dirty="0"/>
              <a:t> θα πρέπει αρχικά να</a:t>
            </a:r>
            <a:r>
              <a:rPr lang="en-US" sz="2400" dirty="0"/>
              <a:t> </a:t>
            </a:r>
            <a:r>
              <a:rPr lang="el-GR" sz="2400" b="1" dirty="0"/>
              <a:t>δημιουργήσουν ένα λογαριασμό </a:t>
            </a:r>
            <a:r>
              <a:rPr lang="el-GR" sz="2400" b="1" dirty="0" err="1"/>
              <a:t>Webex</a:t>
            </a:r>
            <a:r>
              <a:rPr lang="el-GR" sz="2400" b="1" dirty="0"/>
              <a:t> </a:t>
            </a:r>
            <a:r>
              <a:rPr lang="el-GR" sz="2400" b="1" dirty="0" err="1"/>
              <a:t>Meetings</a:t>
            </a:r>
            <a:r>
              <a:rPr lang="el-GR" sz="2400" b="1" dirty="0"/>
              <a:t> </a:t>
            </a:r>
            <a:r>
              <a:rPr lang="el-GR" sz="2400" dirty="0"/>
              <a:t>προκειμένου να έχουν τη δυνατότητα</a:t>
            </a:r>
            <a:r>
              <a:rPr lang="en-US" sz="2400" dirty="0"/>
              <a:t> </a:t>
            </a:r>
            <a:r>
              <a:rPr lang="el-GR" sz="2400" dirty="0"/>
              <a:t>υλοποίησης προγραμματισμένων μαθημάτων.</a:t>
            </a:r>
            <a:endParaRPr lang="en-US" sz="2400" dirty="0"/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el-GR" sz="2400" dirty="0"/>
              <a:t>Από την ιστοσελίδα </a:t>
            </a:r>
            <a:r>
              <a:rPr lang="el-GR" sz="2400" dirty="0">
                <a:hlinkClick r:id="rId2"/>
              </a:rPr>
              <a:t>https://www.webex.com/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l-GR" sz="2400" dirty="0"/>
              <a:t>πατάμε στο κουμπί </a:t>
            </a:r>
            <a:r>
              <a:rPr lang="el-GR" sz="2400" b="1" dirty="0" err="1"/>
              <a:t>Sign</a:t>
            </a:r>
            <a:r>
              <a:rPr lang="el-GR" sz="2400" b="1" dirty="0"/>
              <a:t> </a:t>
            </a:r>
            <a:r>
              <a:rPr lang="el-GR" sz="2400" b="1" dirty="0" err="1"/>
              <a:t>up</a:t>
            </a:r>
            <a:r>
              <a:rPr lang="el-GR" sz="2400" b="1" dirty="0"/>
              <a:t> </a:t>
            </a:r>
            <a:r>
              <a:rPr lang="el-GR" sz="2400" b="1" dirty="0" err="1"/>
              <a:t>now</a:t>
            </a:r>
            <a:r>
              <a:rPr lang="el-GR" sz="2400" b="1" dirty="0"/>
              <a:t>, </a:t>
            </a:r>
            <a:r>
              <a:rPr lang="el-GR" sz="2400" b="1" dirty="0" err="1"/>
              <a:t>it’s</a:t>
            </a:r>
            <a:r>
              <a:rPr lang="el-GR" sz="2400" b="1" dirty="0"/>
              <a:t> </a:t>
            </a:r>
            <a:r>
              <a:rPr lang="el-GR" sz="2400" b="1" dirty="0" err="1"/>
              <a:t>free</a:t>
            </a:r>
            <a:endParaRPr lang="el-GR" sz="2400" b="1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1682287-E777-4F7B-A62E-5153C8665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025" y="1869141"/>
            <a:ext cx="4640462" cy="407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99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Βήμα 1</a:t>
            </a:r>
            <a:r>
              <a:rPr lang="el-GR" b="1" baseline="30000"/>
              <a:t>ο</a:t>
            </a:r>
            <a:r>
              <a:rPr lang="en-US" b="1"/>
              <a:t>:</a:t>
            </a:r>
            <a:r>
              <a:rPr lang="el-GR"/>
              <a:t> Δημιουργία Λογαριασμού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8" y="1869141"/>
            <a:ext cx="4221413" cy="4343399"/>
          </a:xfrm>
        </p:spPr>
        <p:txBody>
          <a:bodyPr>
            <a:noAutofit/>
          </a:bodyPr>
          <a:lstStyle/>
          <a:p>
            <a:pPr marL="442913" indent="-442913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el-GR" sz="2800" dirty="0"/>
              <a:t>Στη συνέχεια στο πεδίο email </a:t>
            </a:r>
            <a:r>
              <a:rPr lang="el-GR" sz="2800" dirty="0" err="1"/>
              <a:t>address</a:t>
            </a:r>
            <a:r>
              <a:rPr lang="el-GR" sz="2800" dirty="0"/>
              <a:t> </a:t>
            </a:r>
            <a:r>
              <a:rPr lang="el-GR" sz="2800" b="1" dirty="0"/>
              <a:t>εισάγουμε την ηλεκτρονική μας διεύθυνση </a:t>
            </a:r>
            <a:r>
              <a:rPr lang="el-GR" sz="2800" dirty="0"/>
              <a:t>και επιλέγουμε</a:t>
            </a:r>
            <a:r>
              <a:rPr lang="en-US" sz="2800" dirty="0"/>
              <a:t> </a:t>
            </a:r>
            <a:r>
              <a:rPr lang="el-GR" sz="2800" b="1" dirty="0" err="1"/>
              <a:t>Sign</a:t>
            </a:r>
            <a:r>
              <a:rPr lang="el-GR" sz="2800" b="1" dirty="0"/>
              <a:t> </a:t>
            </a:r>
            <a:r>
              <a:rPr lang="el-GR" sz="2800" b="1" dirty="0" err="1"/>
              <a:t>up</a:t>
            </a:r>
            <a:r>
              <a:rPr lang="el-GR" sz="2800" dirty="0"/>
              <a:t>.</a:t>
            </a:r>
            <a:endParaRPr lang="en-US" sz="28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786FA24-42A5-4C3A-9D5C-9C5EB17F2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625" y="2038038"/>
            <a:ext cx="4523627" cy="354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03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Βήμα 1</a:t>
            </a:r>
            <a:r>
              <a:rPr lang="el-GR" b="1" baseline="30000"/>
              <a:t>ο</a:t>
            </a:r>
            <a:r>
              <a:rPr lang="en-US" b="1"/>
              <a:t>:</a:t>
            </a:r>
            <a:r>
              <a:rPr lang="el-GR"/>
              <a:t> Δημιουργία Λογαριασμού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37" y="1871773"/>
            <a:ext cx="4739885" cy="4343399"/>
          </a:xfrm>
        </p:spPr>
        <p:txBody>
          <a:bodyPr>
            <a:noAutofit/>
          </a:bodyPr>
          <a:lstStyle/>
          <a:p>
            <a:pPr marL="442913" indent="-442913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el-GR" sz="2800" dirty="0"/>
              <a:t>Στην ηλεκτρονική διεύθυνση που δηλώσαμε θα μας έρθει ένα μήνυμα που θα περιέχει ένα</a:t>
            </a:r>
            <a:r>
              <a:rPr lang="en-US" sz="2800" dirty="0"/>
              <a:t> </a:t>
            </a:r>
            <a:r>
              <a:rPr lang="el-GR" sz="2800" b="1" dirty="0"/>
              <a:t>εξαψήφιο κωδικό επιβεβαίωσης </a:t>
            </a:r>
            <a:r>
              <a:rPr lang="el-GR" sz="2800" dirty="0"/>
              <a:t>που θα πρέπει να εισάγουμε.</a:t>
            </a:r>
            <a:endParaRPr lang="el-GR" sz="2800" b="1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BD6DE845-C883-47C1-A1FF-45534C640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423" y="1869140"/>
            <a:ext cx="3947745" cy="43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64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Βήμα 1</a:t>
            </a:r>
            <a:r>
              <a:rPr lang="el-GR" b="1" baseline="30000" dirty="0"/>
              <a:t>ο</a:t>
            </a:r>
            <a:r>
              <a:rPr lang="en-US" b="1" dirty="0"/>
              <a:t>:</a:t>
            </a:r>
            <a:r>
              <a:rPr lang="el-GR" dirty="0"/>
              <a:t> Δημιουργία Λογαριασμού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37" y="1871773"/>
            <a:ext cx="4739885" cy="4343399"/>
          </a:xfrm>
        </p:spPr>
        <p:txBody>
          <a:bodyPr>
            <a:noAutofit/>
          </a:bodyPr>
          <a:lstStyle/>
          <a:p>
            <a:pPr marL="442913" indent="-442913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el-GR" sz="2800" dirty="0"/>
              <a:t>Στο επόμενο βήμα συμπληρώνουμε τα </a:t>
            </a:r>
            <a:r>
              <a:rPr lang="el-GR" sz="2800" b="1" dirty="0"/>
              <a:t>Όνομα </a:t>
            </a:r>
            <a:r>
              <a:rPr lang="el-GR" sz="2800" dirty="0"/>
              <a:t>και </a:t>
            </a:r>
            <a:r>
              <a:rPr lang="el-GR" sz="2800" b="1" dirty="0"/>
              <a:t>Επίθετο </a:t>
            </a:r>
            <a:r>
              <a:rPr lang="el-GR" sz="2800" dirty="0"/>
              <a:t>και πληκτρολογούμε το </a:t>
            </a:r>
            <a:r>
              <a:rPr lang="el-GR" sz="2800" b="1" dirty="0" err="1"/>
              <a:t>password</a:t>
            </a:r>
            <a:r>
              <a:rPr lang="el-GR" sz="2800" b="1" dirty="0"/>
              <a:t> </a:t>
            </a:r>
            <a:r>
              <a:rPr lang="el-GR" sz="2800" dirty="0"/>
              <a:t>που</a:t>
            </a:r>
            <a:r>
              <a:rPr lang="en-US" sz="2800" dirty="0"/>
              <a:t> </a:t>
            </a:r>
            <a:r>
              <a:rPr lang="el-GR" sz="2800" dirty="0"/>
              <a:t>επιθυμούμε.</a:t>
            </a:r>
            <a:endParaRPr lang="el-GR" sz="2800" b="1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E3AF896-50E6-4367-940B-D02D67C1F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898" y="1871773"/>
            <a:ext cx="6630002" cy="485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0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Βήμα 1</a:t>
            </a:r>
            <a:r>
              <a:rPr lang="el-GR" b="1" baseline="30000" dirty="0"/>
              <a:t>ο</a:t>
            </a:r>
            <a:r>
              <a:rPr lang="en-US" b="1" dirty="0"/>
              <a:t>:</a:t>
            </a:r>
            <a:r>
              <a:rPr lang="el-GR" dirty="0"/>
              <a:t> Δημιουργία Λογαριασμού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38" y="1871773"/>
            <a:ext cx="3995170" cy="4343399"/>
          </a:xfrm>
        </p:spPr>
        <p:txBody>
          <a:bodyPr>
            <a:noAutofit/>
          </a:bodyPr>
          <a:lstStyle/>
          <a:p>
            <a:pPr marL="442913" indent="-442913">
              <a:buFont typeface="Wingdings" panose="05000000000000000000" pitchFamily="2" charset="2"/>
              <a:buChar char="Ø"/>
            </a:pPr>
            <a:endParaRPr lang="en-US" sz="3600" dirty="0"/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el-GR" sz="2800" dirty="0"/>
              <a:t>Στο τέλος δημιουργείται ο λογαριασμός μας στη πλατφόρμα </a:t>
            </a:r>
            <a:r>
              <a:rPr lang="el-GR" sz="2800" dirty="0" err="1"/>
              <a:t>Webex</a:t>
            </a:r>
            <a:r>
              <a:rPr lang="el-GR" sz="2800" dirty="0"/>
              <a:t> </a:t>
            </a:r>
            <a:r>
              <a:rPr lang="el-GR" sz="2800" dirty="0" err="1"/>
              <a:t>Meetings</a:t>
            </a:r>
            <a:endParaRPr lang="el-GR" sz="3600" b="1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6882CA0-922D-4862-952C-999BB1EFB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730" y="1871773"/>
            <a:ext cx="6843270" cy="414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70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989BCB16-B953-49F0-B5BB-B3553F14F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391" y="2952905"/>
            <a:ext cx="6633090" cy="33471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Βήμα </a:t>
            </a:r>
            <a:r>
              <a:rPr lang="en-US" b="1" dirty="0"/>
              <a:t>2</a:t>
            </a:r>
            <a:r>
              <a:rPr lang="el-GR" b="1" baseline="30000" dirty="0"/>
              <a:t>ο</a:t>
            </a:r>
            <a:r>
              <a:rPr lang="en-US" b="1" dirty="0"/>
              <a:t>:</a:t>
            </a:r>
            <a:r>
              <a:rPr lang="el-GR" dirty="0"/>
              <a:t> Δημιουργία ενός </a:t>
            </a:r>
            <a:r>
              <a:rPr lang="en-US" dirty="0"/>
              <a:t>Meeting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4" y="1871773"/>
            <a:ext cx="6633090" cy="4343399"/>
          </a:xfrm>
        </p:spPr>
        <p:txBody>
          <a:bodyPr>
            <a:noAutofit/>
          </a:bodyPr>
          <a:lstStyle/>
          <a:p>
            <a:pPr marL="442913" indent="-442913">
              <a:buFont typeface="Wingdings" panose="05000000000000000000" pitchFamily="2" charset="2"/>
              <a:buChar char="Ø"/>
            </a:pPr>
            <a:r>
              <a:rPr lang="el-GR" dirty="0"/>
              <a:t>Συνδεθείτε μέσω του υπολογιστή μας και </a:t>
            </a:r>
            <a:r>
              <a:rPr lang="el-GR" b="1" dirty="0"/>
              <a:t>όχι </a:t>
            </a:r>
            <a:r>
              <a:rPr lang="el-GR" dirty="0"/>
              <a:t>μέσω </a:t>
            </a:r>
            <a:r>
              <a:rPr lang="el-GR" dirty="0" err="1"/>
              <a:t>smartphone</a:t>
            </a:r>
            <a:r>
              <a:rPr lang="el-GR" dirty="0"/>
              <a:t> ή </a:t>
            </a:r>
            <a:r>
              <a:rPr lang="el-GR" dirty="0" err="1"/>
              <a:t>tablet</a:t>
            </a:r>
            <a:endParaRPr lang="el-GR" dirty="0"/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el-GR" dirty="0"/>
              <a:t>Μόνο μέσω PC ή </a:t>
            </a:r>
            <a:r>
              <a:rPr lang="en-US" dirty="0"/>
              <a:t>laptop </a:t>
            </a:r>
            <a:r>
              <a:rPr lang="el-GR" dirty="0"/>
              <a:t>έχουμε διαχειριστικά όλα </a:t>
            </a:r>
            <a:br>
              <a:rPr lang="el-GR" dirty="0"/>
            </a:br>
            <a:r>
              <a:rPr lang="el-GR" dirty="0"/>
              <a:t>τα εργαλεία που χρειαζόμαστε ως εκπαιδευτικοί </a:t>
            </a:r>
            <a:br>
              <a:rPr lang="el-GR" dirty="0"/>
            </a:br>
            <a:r>
              <a:rPr lang="el-GR" dirty="0"/>
              <a:t>για να υποστηρίξουμε αυτή τη διαδικασία </a:t>
            </a:r>
            <a:br>
              <a:rPr lang="el-GR" dirty="0"/>
            </a:br>
            <a:r>
              <a:rPr lang="el-GR" dirty="0"/>
              <a:t>της σύγχρονης εκπαίδευσης.</a:t>
            </a:r>
            <a:endParaRPr lang="en-US" dirty="0"/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el-GR" dirty="0"/>
              <a:t>Επίσης, προτείνεται να κατεβάσετε την </a:t>
            </a:r>
            <a:r>
              <a:rPr lang="el-GR" b="1" dirty="0"/>
              <a:t>αυτόνομη εφαρμογή </a:t>
            </a:r>
            <a:r>
              <a:rPr lang="en-US" b="1" dirty="0" err="1"/>
              <a:t>Webex</a:t>
            </a:r>
            <a:r>
              <a:rPr lang="en-US" b="1" dirty="0"/>
              <a:t> Meetings</a:t>
            </a:r>
            <a:r>
              <a:rPr lang="en-US" dirty="0"/>
              <a:t>, </a:t>
            </a:r>
            <a:r>
              <a:rPr lang="el-GR" dirty="0"/>
              <a:t>αν και μπορείτε να</a:t>
            </a:r>
            <a:br>
              <a:rPr lang="en-US" dirty="0"/>
            </a:br>
            <a:r>
              <a:rPr lang="el-GR" dirty="0"/>
              <a:t>κάνετε το μάθημα και μέσα από τον </a:t>
            </a:r>
            <a:r>
              <a:rPr lang="en-US" dirty="0"/>
              <a:t>Browser.</a:t>
            </a:r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el-GR" dirty="0"/>
              <a:t>Επισκεφτείτε</a:t>
            </a:r>
            <a:r>
              <a:rPr lang="en-US" dirty="0"/>
              <a:t> </a:t>
            </a:r>
            <a:r>
              <a:rPr lang="el-GR" dirty="0"/>
              <a:t>τη σελίδα: </a:t>
            </a:r>
            <a:r>
              <a:rPr lang="el-GR" dirty="0" err="1"/>
              <a:t>https</a:t>
            </a:r>
            <a:r>
              <a:rPr lang="el-GR" dirty="0"/>
              <a:t> </a:t>
            </a:r>
            <a:r>
              <a:rPr lang="el-GR" dirty="0">
                <a:hlinkClick r:id="rId3"/>
              </a:rPr>
              <a:t>www.webex.com/downloads.html</a:t>
            </a:r>
            <a:r>
              <a:rPr lang="en-US" dirty="0"/>
              <a:t> </a:t>
            </a:r>
            <a:r>
              <a:rPr lang="el-GR" dirty="0"/>
              <a:t>και</a:t>
            </a:r>
            <a:r>
              <a:rPr lang="en-US" dirty="0"/>
              <a:t> </a:t>
            </a:r>
            <a:r>
              <a:rPr lang="el-GR" dirty="0"/>
              <a:t>πατήστε </a:t>
            </a:r>
            <a:br>
              <a:rPr lang="el-GR" dirty="0"/>
            </a:br>
            <a:r>
              <a:rPr lang="el-GR" dirty="0"/>
              <a:t>αριστερά στο </a:t>
            </a:r>
            <a:r>
              <a:rPr lang="el-GR" dirty="0" err="1"/>
              <a:t>Webex</a:t>
            </a:r>
            <a:r>
              <a:rPr lang="el-GR" dirty="0"/>
              <a:t> </a:t>
            </a:r>
            <a:r>
              <a:rPr lang="el-GR" dirty="0" err="1"/>
              <a:t>Meetings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4567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Βήμα </a:t>
            </a:r>
            <a:r>
              <a:rPr lang="en-US" b="1" dirty="0"/>
              <a:t>2</a:t>
            </a:r>
            <a:r>
              <a:rPr lang="el-GR" b="1" baseline="30000" dirty="0"/>
              <a:t>ο</a:t>
            </a:r>
            <a:r>
              <a:rPr lang="en-US" b="1" dirty="0"/>
              <a:t>:</a:t>
            </a:r>
            <a:r>
              <a:rPr lang="el-GR" dirty="0"/>
              <a:t> Δημιουργία ενός </a:t>
            </a:r>
            <a:r>
              <a:rPr lang="en-US" dirty="0"/>
              <a:t>Meeting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38" y="1871773"/>
            <a:ext cx="3995170" cy="4343399"/>
          </a:xfrm>
        </p:spPr>
        <p:txBody>
          <a:bodyPr>
            <a:noAutofit/>
          </a:bodyPr>
          <a:lstStyle/>
          <a:p>
            <a:pPr marL="442913" indent="-442913">
              <a:buFont typeface="Wingdings" panose="05000000000000000000" pitchFamily="2" charset="2"/>
              <a:buChar char="Ø"/>
            </a:pPr>
            <a:r>
              <a:rPr lang="el-GR" sz="2400" dirty="0"/>
              <a:t>Όταν</a:t>
            </a:r>
            <a:r>
              <a:rPr lang="en-US" sz="2400" dirty="0"/>
              <a:t> </a:t>
            </a:r>
            <a:r>
              <a:rPr lang="el-GR" sz="2400" dirty="0"/>
              <a:t>ολοκληρώσετε την εγκατάσταση του προγράμματος </a:t>
            </a:r>
            <a:r>
              <a:rPr lang="en-US" sz="2400" dirty="0"/>
              <a:t>(</a:t>
            </a:r>
            <a:r>
              <a:rPr lang="el-GR" sz="2400" dirty="0"/>
              <a:t>απλή διαδικασία</a:t>
            </a:r>
            <a:r>
              <a:rPr lang="en-US" sz="2400" dirty="0"/>
              <a:t> </a:t>
            </a:r>
            <a:r>
              <a:rPr lang="el-GR" sz="2400" dirty="0"/>
              <a:t>με οδηγό εγκατάστασης) εμφανίζεται μια οθόνη όπως δίπλα</a:t>
            </a:r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el-GR" sz="2400" dirty="0"/>
              <a:t>Δώσετε το email σας και το </a:t>
            </a:r>
            <a:r>
              <a:rPr lang="en-US" sz="2400" dirty="0"/>
              <a:t>password </a:t>
            </a:r>
            <a:r>
              <a:rPr lang="el-GR" sz="2400" dirty="0"/>
              <a:t>που δηλώσατε κατά την εγγραφή σας.</a:t>
            </a:r>
            <a:endParaRPr lang="el-GR" sz="3200" b="1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69A53D5-6A62-4C17-8244-2F9310425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946" y="1803691"/>
            <a:ext cx="5687491" cy="468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69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856" y="182908"/>
            <a:ext cx="10058400" cy="1450757"/>
          </a:xfrm>
        </p:spPr>
        <p:txBody>
          <a:bodyPr/>
          <a:lstStyle/>
          <a:p>
            <a:r>
              <a:rPr lang="el-GR" b="1" dirty="0"/>
              <a:t>Βήμα </a:t>
            </a:r>
            <a:r>
              <a:rPr lang="en-US" b="1" dirty="0"/>
              <a:t>2</a:t>
            </a:r>
            <a:r>
              <a:rPr lang="el-GR" b="1" baseline="30000" dirty="0"/>
              <a:t>ο</a:t>
            </a:r>
            <a:r>
              <a:rPr lang="en-US" b="1" dirty="0"/>
              <a:t>:</a:t>
            </a:r>
            <a:r>
              <a:rPr lang="el-GR" dirty="0"/>
              <a:t> Δημιουργία ενός </a:t>
            </a:r>
            <a:r>
              <a:rPr lang="en-US" dirty="0"/>
              <a:t>Meeting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38" y="1871773"/>
            <a:ext cx="8058122" cy="5075782"/>
          </a:xfrm>
        </p:spPr>
        <p:txBody>
          <a:bodyPr>
            <a:noAutofit/>
          </a:bodyPr>
          <a:lstStyle/>
          <a:p>
            <a:pPr marL="442913" indent="-442913">
              <a:buFont typeface="Wingdings" panose="05000000000000000000" pitchFamily="2" charset="2"/>
              <a:buChar char="Ø"/>
            </a:pPr>
            <a:r>
              <a:rPr lang="el-GR" sz="1800" dirty="0"/>
              <a:t>Η αρχική οθόνη της εφαρμογής φαίνεται δεξιά</a:t>
            </a:r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el-GR" sz="1800" dirty="0"/>
              <a:t>1. Το όνομά σας</a:t>
            </a:r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el-GR" sz="1800" dirty="0"/>
              <a:t>2. Η διεύθυνση της ηλεκτρονικής σας τάξης</a:t>
            </a:r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el-GR" sz="1800" dirty="0"/>
              <a:t>3. Μπορείτε με αυτό το εικονίδιο να αντιγράψετε αυτή την διεύθυνση (</a:t>
            </a:r>
            <a:r>
              <a:rPr lang="en-US" sz="1800" dirty="0"/>
              <a:t>link</a:t>
            </a:r>
            <a:r>
              <a:rPr lang="el-GR" sz="1800" dirty="0"/>
              <a:t>),</a:t>
            </a:r>
            <a:r>
              <a:rPr lang="en-US" sz="1800" dirty="0"/>
              <a:t> </a:t>
            </a:r>
            <a:r>
              <a:rPr lang="el-GR" sz="1800" dirty="0"/>
              <a:t>το οποίο ανακοινώνεται στο </a:t>
            </a:r>
            <a:r>
              <a:rPr lang="en-US" sz="1800" dirty="0" err="1"/>
              <a:t>eclass</a:t>
            </a:r>
            <a:r>
              <a:rPr lang="el-GR" sz="1800" dirty="0"/>
              <a:t> μαζί με την ώρα που θα γίνει το μάθημα. </a:t>
            </a:r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el-GR" sz="1800" dirty="0"/>
              <a:t>4. Την ώρα που έχετε προγραμματίσει το μάθημα (10 λεπτά νωρίτερα), πατάτε το </a:t>
            </a:r>
            <a:r>
              <a:rPr lang="en-US" sz="1800" dirty="0"/>
              <a:t>Start a Meeting. </a:t>
            </a:r>
            <a:endParaRPr lang="el-GR" sz="2400" b="1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0A66BC1-EBAE-4863-A6B8-B68EF8139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380" y="182908"/>
            <a:ext cx="3299620" cy="61409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8D19BE-9B68-4C21-9016-554774FD01C9}"/>
              </a:ext>
            </a:extLst>
          </p:cNvPr>
          <p:cNvSpPr txBox="1"/>
          <p:nvPr/>
        </p:nvSpPr>
        <p:spPr>
          <a:xfrm>
            <a:off x="7874554" y="3436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</a:t>
            </a:r>
          </a:p>
        </p:txBody>
      </p:sp>
      <p:cxnSp>
        <p:nvCxnSpPr>
          <p:cNvPr id="11" name="Ευθύγραμμο βέλος σύνδεσης 10">
            <a:extLst>
              <a:ext uri="{FF2B5EF4-FFF2-40B4-BE49-F238E27FC236}">
                <a16:creationId xmlns:a16="http://schemas.microsoft.com/office/drawing/2014/main" id="{BDDBCAC5-E70F-4464-8FCB-0A732ACA428B}"/>
              </a:ext>
            </a:extLst>
          </p:cNvPr>
          <p:cNvCxnSpPr/>
          <p:nvPr/>
        </p:nvCxnSpPr>
        <p:spPr>
          <a:xfrm>
            <a:off x="8176240" y="539931"/>
            <a:ext cx="1377063" cy="1306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5AA1C47-BAB1-4770-8CE3-F973AB3D6FD9}"/>
              </a:ext>
            </a:extLst>
          </p:cNvPr>
          <p:cNvSpPr txBox="1"/>
          <p:nvPr/>
        </p:nvSpPr>
        <p:spPr>
          <a:xfrm>
            <a:off x="7873774" y="6049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2</a:t>
            </a:r>
          </a:p>
        </p:txBody>
      </p:sp>
      <p:cxnSp>
        <p:nvCxnSpPr>
          <p:cNvPr id="13" name="Ευθύγραμμο βέλος σύνδεσης 12">
            <a:extLst>
              <a:ext uri="{FF2B5EF4-FFF2-40B4-BE49-F238E27FC236}">
                <a16:creationId xmlns:a16="http://schemas.microsoft.com/office/drawing/2014/main" id="{719078A1-9C09-4646-9F93-A1CF14084C2E}"/>
              </a:ext>
            </a:extLst>
          </p:cNvPr>
          <p:cNvCxnSpPr/>
          <p:nvPr/>
        </p:nvCxnSpPr>
        <p:spPr>
          <a:xfrm>
            <a:off x="8175460" y="801188"/>
            <a:ext cx="1377063" cy="1306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CA3D406-0809-4F49-89D1-7A8ECE299ED3}"/>
              </a:ext>
            </a:extLst>
          </p:cNvPr>
          <p:cNvSpPr txBox="1"/>
          <p:nvPr/>
        </p:nvSpPr>
        <p:spPr>
          <a:xfrm>
            <a:off x="11147900" y="17653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3</a:t>
            </a:r>
          </a:p>
        </p:txBody>
      </p:sp>
      <p:cxnSp>
        <p:nvCxnSpPr>
          <p:cNvPr id="15" name="Ευθύγραμμο βέλος σύνδεσης 14">
            <a:extLst>
              <a:ext uri="{FF2B5EF4-FFF2-40B4-BE49-F238E27FC236}">
                <a16:creationId xmlns:a16="http://schemas.microsoft.com/office/drawing/2014/main" id="{B218AAA5-FDD8-4254-8A09-1D4810313B09}"/>
              </a:ext>
            </a:extLst>
          </p:cNvPr>
          <p:cNvCxnSpPr>
            <a:cxnSpLocks/>
          </p:cNvCxnSpPr>
          <p:nvPr/>
        </p:nvCxnSpPr>
        <p:spPr>
          <a:xfrm flipV="1">
            <a:off x="11449586" y="974281"/>
            <a:ext cx="481157" cy="8556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518E771-6AA6-49C1-BC1A-797DFFCF5FD0}"/>
              </a:ext>
            </a:extLst>
          </p:cNvPr>
          <p:cNvSpPr txBox="1"/>
          <p:nvPr/>
        </p:nvSpPr>
        <p:spPr>
          <a:xfrm>
            <a:off x="7886505" y="18299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4</a:t>
            </a:r>
          </a:p>
        </p:txBody>
      </p:sp>
      <p:cxnSp>
        <p:nvCxnSpPr>
          <p:cNvPr id="19" name="Ευθύγραμμο βέλος σύνδεσης 18">
            <a:extLst>
              <a:ext uri="{FF2B5EF4-FFF2-40B4-BE49-F238E27FC236}">
                <a16:creationId xmlns:a16="http://schemas.microsoft.com/office/drawing/2014/main" id="{D04CDBF1-BD4A-4C68-9E8D-1B0359F3529C}"/>
              </a:ext>
            </a:extLst>
          </p:cNvPr>
          <p:cNvCxnSpPr>
            <a:cxnSpLocks/>
          </p:cNvCxnSpPr>
          <p:nvPr/>
        </p:nvCxnSpPr>
        <p:spPr>
          <a:xfrm flipV="1">
            <a:off x="8188191" y="1419497"/>
            <a:ext cx="1042895" cy="6066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98516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6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0070C0"/>
      </a:accent1>
      <a:accent2>
        <a:srgbClr val="002060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823</TotalTime>
  <Words>897</Words>
  <Application>Microsoft Office PowerPoint</Application>
  <PresentationFormat>Ευρεία οθόνη</PresentationFormat>
  <Paragraphs>70</Paragraphs>
  <Slides>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1" baseType="lpstr">
      <vt:lpstr>Calibri</vt:lpstr>
      <vt:lpstr>Calibri Light</vt:lpstr>
      <vt:lpstr>Wingdings</vt:lpstr>
      <vt:lpstr>Retrospect</vt:lpstr>
      <vt:lpstr>Παρουσίαση του PowerPoint</vt:lpstr>
      <vt:lpstr>Βήμα 1ο: Δημιουργία Λογαριασμού</vt:lpstr>
      <vt:lpstr>Βήμα 1ο: Δημιουργία Λογαριασμού</vt:lpstr>
      <vt:lpstr>Βήμα 1ο: Δημιουργία Λογαριασμού</vt:lpstr>
      <vt:lpstr>Βήμα 1ο: Δημιουργία Λογαριασμού</vt:lpstr>
      <vt:lpstr>Βήμα 1ο: Δημιουργία Λογαριασμού</vt:lpstr>
      <vt:lpstr>Βήμα 2ο: Δημιουργία ενός Meeting</vt:lpstr>
      <vt:lpstr>Βήμα 2ο: Δημιουργία ενός Meeting</vt:lpstr>
      <vt:lpstr>Βήμα 2ο: Δημιουργία ενός Meeting</vt:lpstr>
      <vt:lpstr>Βήμα 2ο: Δημιουργία ενός Meeting</vt:lpstr>
      <vt:lpstr>Βήμα 2ο: Δημιουργία ενός Meeting</vt:lpstr>
      <vt:lpstr>Βήμα 2ο: Δημιουργία ενός Meeting</vt:lpstr>
      <vt:lpstr>Βήμα 3ο: Έναρξη Μαθήματος</vt:lpstr>
      <vt:lpstr>Βήμα 4ο: Διαχείριση Μαθήματος</vt:lpstr>
      <vt:lpstr>Βήμα 4ο: Είσοδος φοιτητών στο μάθημα</vt:lpstr>
      <vt:lpstr>Παρακολούθηση διαλέξεων από φοιτητές</vt:lpstr>
      <vt:lpstr>Περισσότερες Πληροφορίες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gewrgia rokkou</dc:creator>
  <cp:lastModifiedBy>Sotiris Christodoulou</cp:lastModifiedBy>
  <cp:revision>77</cp:revision>
  <dcterms:created xsi:type="dcterms:W3CDTF">2020-03-18T16:31:15Z</dcterms:created>
  <dcterms:modified xsi:type="dcterms:W3CDTF">2020-03-20T12:37:17Z</dcterms:modified>
</cp:coreProperties>
</file>