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15"/>
  </p:notesMasterIdLst>
  <p:sldIdLst>
    <p:sldId id="256" r:id="rId2"/>
    <p:sldId id="281" r:id="rId3"/>
    <p:sldId id="300" r:id="rId4"/>
    <p:sldId id="283" r:id="rId5"/>
    <p:sldId id="301" r:id="rId6"/>
    <p:sldId id="299" r:id="rId7"/>
    <p:sldId id="302" r:id="rId8"/>
    <p:sldId id="303" r:id="rId9"/>
    <p:sldId id="304" r:id="rId10"/>
    <p:sldId id="305" r:id="rId11"/>
    <p:sldId id="307" r:id="rId12"/>
    <p:sldId id="306" r:id="rId13"/>
    <p:sldId id="298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8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990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6DBA0-5D4F-4F8D-AB5C-745816E02939}" type="datetimeFigureOut">
              <a:rPr lang="el-GR" smtClean="0"/>
              <a:t>20/3/2020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87F43-0A0F-498E-AD20-C5F00675DC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725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6C9E-E4C4-446B-8F10-3A69BE14C6D3}" type="datetimeFigureOut">
              <a:rPr lang="el-GR" smtClean="0"/>
              <a:t>20/3/2020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1630-DF4D-4B69-BF3D-4C18A67BAB9D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246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6C9E-E4C4-446B-8F10-3A69BE14C6D3}" type="datetimeFigureOut">
              <a:rPr lang="el-GR" smtClean="0"/>
              <a:t>20/3/2020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1630-DF4D-4B69-BF3D-4C18A67BAB9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9592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6C9E-E4C4-446B-8F10-3A69BE14C6D3}" type="datetimeFigureOut">
              <a:rPr lang="el-GR" smtClean="0"/>
              <a:t>20/3/2020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1630-DF4D-4B69-BF3D-4C18A67BAB9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2348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6C9E-E4C4-446B-8F10-3A69BE14C6D3}" type="datetimeFigureOut">
              <a:rPr lang="el-GR" smtClean="0"/>
              <a:t>20/3/2020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1630-DF4D-4B69-BF3D-4C18A67BAB9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710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6C9E-E4C4-446B-8F10-3A69BE14C6D3}" type="datetimeFigureOut">
              <a:rPr lang="el-GR" smtClean="0"/>
              <a:t>20/3/2020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1630-DF4D-4B69-BF3D-4C18A67BAB9D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652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6C9E-E4C4-446B-8F10-3A69BE14C6D3}" type="datetimeFigureOut">
              <a:rPr lang="el-GR" smtClean="0"/>
              <a:t>20/3/2020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1630-DF4D-4B69-BF3D-4C18A67BAB9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330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6C9E-E4C4-446B-8F10-3A69BE14C6D3}" type="datetimeFigureOut">
              <a:rPr lang="el-GR" smtClean="0"/>
              <a:t>20/3/2020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1630-DF4D-4B69-BF3D-4C18A67BAB9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7830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6C9E-E4C4-446B-8F10-3A69BE14C6D3}" type="datetimeFigureOut">
              <a:rPr lang="el-GR" smtClean="0"/>
              <a:t>20/3/2020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1630-DF4D-4B69-BF3D-4C18A67BAB9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1862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6C9E-E4C4-446B-8F10-3A69BE14C6D3}" type="datetimeFigureOut">
              <a:rPr lang="el-GR" smtClean="0"/>
              <a:t>20/3/2020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1630-DF4D-4B69-BF3D-4C18A67BAB9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2996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3C76C9E-E4C4-446B-8F10-3A69BE14C6D3}" type="datetimeFigureOut">
              <a:rPr lang="el-GR" smtClean="0"/>
              <a:t>20/3/2020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211630-DF4D-4B69-BF3D-4C18A67BAB9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8702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6C9E-E4C4-446B-8F10-3A69BE14C6D3}" type="datetimeFigureOut">
              <a:rPr lang="el-GR" smtClean="0"/>
              <a:t>20/3/2020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1630-DF4D-4B69-BF3D-4C18A67BAB9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6767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3C76C9E-E4C4-446B-8F10-3A69BE14C6D3}" type="datetimeFigureOut">
              <a:rPr lang="el-GR" smtClean="0"/>
              <a:t>20/3/2020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3211630-DF4D-4B69-BF3D-4C18A67BAB9D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72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eet.jit.si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meet.jit.si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59"/>
          <a:stretch/>
        </p:blipFill>
        <p:spPr>
          <a:xfrm>
            <a:off x="502276" y="149216"/>
            <a:ext cx="6220496" cy="1784928"/>
          </a:xfrm>
          <a:prstGeom prst="rect">
            <a:avLst/>
          </a:prstGeom>
        </p:spPr>
      </p:pic>
      <p:sp useBgFill="1">
        <p:nvSpPr>
          <p:cNvPr id="9" name="TextBox 8"/>
          <p:cNvSpPr txBox="1"/>
          <p:nvPr/>
        </p:nvSpPr>
        <p:spPr>
          <a:xfrm>
            <a:off x="1365160" y="5049213"/>
            <a:ext cx="9488751" cy="954107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l-GR" sz="2800" dirty="0">
                <a:solidFill>
                  <a:srgbClr val="545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Οδηγός για δημιουργία και διεξαγωγή ηλεκτρονικών </a:t>
            </a:r>
            <a:r>
              <a:rPr lang="el-GR" sz="2800" dirty="0" smtClean="0">
                <a:solidFill>
                  <a:srgbClr val="545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διαλέξεων</a:t>
            </a:r>
            <a:r>
              <a:rPr lang="en-US" sz="2800" dirty="0" smtClean="0">
                <a:solidFill>
                  <a:srgbClr val="545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 smtClean="0">
                <a:solidFill>
                  <a:srgbClr val="545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800" dirty="0" smtClean="0">
                <a:solidFill>
                  <a:srgbClr val="545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 το </a:t>
            </a:r>
            <a:r>
              <a:rPr lang="en-US" sz="2800" b="1" dirty="0" err="1" smtClean="0">
                <a:solidFill>
                  <a:srgbClr val="545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Jitsi</a:t>
            </a:r>
            <a:r>
              <a:rPr lang="en-US" sz="2800" b="1" dirty="0" smtClean="0">
                <a:solidFill>
                  <a:srgbClr val="5458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Meet</a:t>
            </a:r>
            <a:endParaRPr lang="el-GR" sz="2800" dirty="0">
              <a:solidFill>
                <a:srgbClr val="5458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723" y="3317748"/>
            <a:ext cx="1355623" cy="71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25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Πληροφορίες τηλεδιάσκεψης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8" y="1869141"/>
            <a:ext cx="5434385" cy="4343399"/>
          </a:xfrm>
        </p:spPr>
        <p:txBody>
          <a:bodyPr>
            <a:normAutofit/>
          </a:bodyPr>
          <a:lstStyle/>
          <a:p>
            <a:pPr marL="442913" indent="-442913">
              <a:buFont typeface="Wingdings" panose="05000000000000000000" pitchFamily="2" charset="2"/>
              <a:buChar char="Ø"/>
            </a:pPr>
            <a:r>
              <a:rPr lang="el-GR" sz="2800" dirty="0" smtClean="0"/>
              <a:t>Εμφανίζεται ο </a:t>
            </a:r>
            <a:r>
              <a:rPr lang="el-GR" sz="2800" b="1" dirty="0" smtClean="0"/>
              <a:t>σύνδεσμος εισόδου</a:t>
            </a:r>
            <a:r>
              <a:rPr lang="el-GR" sz="2800" dirty="0" smtClean="0"/>
              <a:t> στην τηλεδιάσκεψη.</a:t>
            </a:r>
          </a:p>
          <a:p>
            <a:pPr marL="735521" lvl="1" indent="-442913">
              <a:buFont typeface="Wingdings" panose="05000000000000000000" pitchFamily="2" charset="2"/>
              <a:buChar char="Ø"/>
            </a:pPr>
            <a:r>
              <a:rPr lang="el-GR" sz="2400" dirty="0" smtClean="0"/>
              <a:t>Αυτό τον σύνδεσμο πρέπει να δώσετε στους άλλους συμμετέχοντες (φοιτητές)</a:t>
            </a:r>
          </a:p>
          <a:p>
            <a:pPr marL="735521" lvl="1" indent="-442913">
              <a:buFont typeface="Wingdings" panose="05000000000000000000" pitchFamily="2" charset="2"/>
              <a:buChar char="Ø"/>
            </a:pPr>
            <a:r>
              <a:rPr lang="el-GR" sz="2400" dirty="0" smtClean="0"/>
              <a:t>Αντιγραφή πατώντας το εικονίδιο</a:t>
            </a:r>
          </a:p>
          <a:p>
            <a:pPr marL="442913" indent="-442913">
              <a:buFont typeface="Wingdings" panose="05000000000000000000" pitchFamily="2" charset="2"/>
              <a:buChar char="Ø"/>
            </a:pPr>
            <a:endParaRPr lang="el-GR" sz="2600" dirty="0" smtClean="0"/>
          </a:p>
          <a:p>
            <a:pPr marL="442913" indent="-442913">
              <a:buFont typeface="Wingdings" panose="05000000000000000000" pitchFamily="2" charset="2"/>
              <a:buChar char="Ø"/>
            </a:pPr>
            <a:r>
              <a:rPr lang="el-GR" sz="2600" dirty="0" smtClean="0"/>
              <a:t>Μπορείτε να ορίσετε </a:t>
            </a:r>
            <a:r>
              <a:rPr lang="el-GR" sz="2600" b="1" dirty="0" smtClean="0"/>
              <a:t>κωδικό εισόδου</a:t>
            </a:r>
            <a:r>
              <a:rPr lang="el-GR" sz="2600" dirty="0" smtClean="0"/>
              <a:t> για την τηλεδιάσκεψη.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824" y="2326667"/>
            <a:ext cx="3861877" cy="1947729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10712450" y="3806825"/>
            <a:ext cx="512252" cy="458046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Ευθύγραμμο βέλος σύνδεσης 9"/>
          <p:cNvCxnSpPr/>
          <p:nvPr/>
        </p:nvCxnSpPr>
        <p:spPr>
          <a:xfrm>
            <a:off x="4667250" y="2114550"/>
            <a:ext cx="3648075" cy="7270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/>
          <p:cNvCxnSpPr/>
          <p:nvPr/>
        </p:nvCxnSpPr>
        <p:spPr>
          <a:xfrm flipV="1">
            <a:off x="4848225" y="3355976"/>
            <a:ext cx="4114800" cy="17017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Ευθύγραμμο βέλος σύνδεσης 21"/>
          <p:cNvCxnSpPr/>
          <p:nvPr/>
        </p:nvCxnSpPr>
        <p:spPr>
          <a:xfrm flipV="1">
            <a:off x="5391150" y="2841625"/>
            <a:ext cx="5365750" cy="11398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335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Ρυθμίσεις τηλεδιάσκεψης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8" y="1869141"/>
            <a:ext cx="8832397" cy="4343399"/>
          </a:xfrm>
        </p:spPr>
        <p:txBody>
          <a:bodyPr>
            <a:normAutofit/>
          </a:bodyPr>
          <a:lstStyle/>
          <a:p>
            <a:pPr marL="442913" indent="-442913">
              <a:buFont typeface="Wingdings" panose="05000000000000000000" pitchFamily="2" charset="2"/>
              <a:buChar char="Ø"/>
            </a:pPr>
            <a:r>
              <a:rPr lang="el-GR" sz="2800" dirty="0" smtClean="0"/>
              <a:t>Μπορείτε να </a:t>
            </a:r>
            <a:r>
              <a:rPr lang="el-GR" sz="2800" b="1" dirty="0" smtClean="0"/>
              <a:t>εγγράψετε</a:t>
            </a:r>
            <a:r>
              <a:rPr lang="el-GR" sz="2800" dirty="0" smtClean="0"/>
              <a:t> την τηλεδιάσκεψη</a:t>
            </a:r>
            <a:r>
              <a:rPr lang="el-GR" sz="2600" dirty="0" smtClean="0"/>
              <a:t>.</a:t>
            </a:r>
          </a:p>
          <a:p>
            <a:pPr marL="735521" lvl="1" indent="-442913">
              <a:buFont typeface="Wingdings" panose="05000000000000000000" pitchFamily="2" charset="2"/>
              <a:buChar char="Ø"/>
            </a:pPr>
            <a:r>
              <a:rPr lang="el-GR" sz="2400" dirty="0" smtClean="0"/>
              <a:t>Απαιτείται σύνδεση με </a:t>
            </a:r>
            <a:r>
              <a:rPr lang="en-US" sz="2400" b="1" dirty="0" smtClean="0"/>
              <a:t>Dropbox</a:t>
            </a:r>
            <a:r>
              <a:rPr lang="en-US" sz="2400" dirty="0"/>
              <a:t> </a:t>
            </a:r>
            <a:r>
              <a:rPr lang="el-GR" sz="2400" dirty="0" smtClean="0"/>
              <a:t>όπου αποθηκεύεται το βίντεο.</a:t>
            </a:r>
          </a:p>
          <a:p>
            <a:pPr marL="735521" lvl="1" indent="-442913">
              <a:buFont typeface="Wingdings" panose="05000000000000000000" pitchFamily="2" charset="2"/>
              <a:buChar char="Ø"/>
            </a:pPr>
            <a:r>
              <a:rPr lang="el-GR" sz="2400" dirty="0" smtClean="0"/>
              <a:t>Μπορεί η υπηρεσία να μην έχει διαθέσιμους πόρους για την εγγραφή (πρόκειται για δωρεάν υπηρεσία!).</a:t>
            </a:r>
          </a:p>
          <a:p>
            <a:pPr marL="442913" indent="-442913">
              <a:buFont typeface="Wingdings" panose="05000000000000000000" pitchFamily="2" charset="2"/>
              <a:buChar char="Ø"/>
            </a:pPr>
            <a:r>
              <a:rPr lang="el-GR" sz="2600" dirty="0" smtClean="0"/>
              <a:t>Περισσότερες ρυθμίσεις</a:t>
            </a:r>
          </a:p>
          <a:p>
            <a:pPr marL="735521" lvl="1" indent="-442913">
              <a:buFont typeface="Wingdings" panose="05000000000000000000" pitchFamily="2" charset="2"/>
              <a:buChar char="Ø"/>
            </a:pPr>
            <a:r>
              <a:rPr lang="el-GR" sz="2400" dirty="0" smtClean="0"/>
              <a:t>Επόμενη διαφάνεια</a:t>
            </a:r>
          </a:p>
          <a:p>
            <a:pPr marL="442913" indent="-442913">
              <a:buFont typeface="Wingdings" panose="05000000000000000000" pitchFamily="2" charset="2"/>
              <a:buChar char="Ø"/>
            </a:pPr>
            <a:r>
              <a:rPr lang="el-GR" sz="2600" dirty="0" smtClean="0"/>
              <a:t>Απενεργοποίηση </a:t>
            </a:r>
            <a:r>
              <a:rPr lang="el-GR" sz="2600" b="1" dirty="0" smtClean="0"/>
              <a:t>μικροφώνου</a:t>
            </a:r>
            <a:r>
              <a:rPr lang="el-GR" sz="2600" dirty="0" smtClean="0"/>
              <a:t> των υπόλοιπων συμμετεχόντων</a:t>
            </a:r>
          </a:p>
          <a:p>
            <a:pPr marL="442913" indent="-442913">
              <a:buFont typeface="Wingdings" panose="05000000000000000000" pitchFamily="2" charset="2"/>
              <a:buChar char="Ø"/>
            </a:pPr>
            <a:r>
              <a:rPr lang="el-GR" sz="2600" dirty="0" smtClean="0"/>
              <a:t>Εμφάνιση συντομεύσεων </a:t>
            </a:r>
            <a:r>
              <a:rPr lang="el-GR" sz="2600" b="1" dirty="0" smtClean="0"/>
              <a:t>πληκτρολογίου</a:t>
            </a:r>
            <a:endParaRPr lang="el-GR" sz="2600" b="1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677" y="1683837"/>
            <a:ext cx="2517345" cy="4513521"/>
          </a:xfrm>
          <a:prstGeom prst="rect">
            <a:avLst/>
          </a:prstGeom>
        </p:spPr>
      </p:pic>
      <p:cxnSp>
        <p:nvCxnSpPr>
          <p:cNvPr id="11" name="Ευθύγραμμο βέλος σύνδεσης 10"/>
          <p:cNvCxnSpPr/>
          <p:nvPr/>
        </p:nvCxnSpPr>
        <p:spPr>
          <a:xfrm>
            <a:off x="7172325" y="2095500"/>
            <a:ext cx="2628900" cy="11334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Ορθογώνιο 12"/>
          <p:cNvSpPr/>
          <p:nvPr/>
        </p:nvSpPr>
        <p:spPr>
          <a:xfrm>
            <a:off x="11436350" y="5710737"/>
            <a:ext cx="512252" cy="458046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Ευθύγραμμο βέλος σύνδεσης 13"/>
          <p:cNvCxnSpPr/>
          <p:nvPr/>
        </p:nvCxnSpPr>
        <p:spPr>
          <a:xfrm>
            <a:off x="4276725" y="3810000"/>
            <a:ext cx="5524500" cy="4000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Ευθύγραμμο βέλος σύνδεσης 7"/>
          <p:cNvCxnSpPr/>
          <p:nvPr/>
        </p:nvCxnSpPr>
        <p:spPr>
          <a:xfrm flipV="1">
            <a:off x="7248525" y="4524375"/>
            <a:ext cx="2552700" cy="2095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/>
          <p:cNvCxnSpPr/>
          <p:nvPr/>
        </p:nvCxnSpPr>
        <p:spPr>
          <a:xfrm flipV="1">
            <a:off x="6572250" y="5457826"/>
            <a:ext cx="3238500" cy="1714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447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Ρυθμίσεις τηλεδιάσκεψης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8" y="1869141"/>
            <a:ext cx="8832397" cy="4343399"/>
          </a:xfrm>
        </p:spPr>
        <p:txBody>
          <a:bodyPr>
            <a:normAutofit/>
          </a:bodyPr>
          <a:lstStyle/>
          <a:p>
            <a:pPr marL="442913" indent="-442913">
              <a:buFont typeface="Wingdings" panose="05000000000000000000" pitchFamily="2" charset="2"/>
              <a:buChar char="Ø"/>
            </a:pPr>
            <a:r>
              <a:rPr lang="el-GR" sz="2800" dirty="0" smtClean="0"/>
              <a:t>Περισσότερες ρυθμίσεις τηλεδιάσκεψης – καρτέλα </a:t>
            </a:r>
            <a:r>
              <a:rPr lang="en-US" sz="2800" b="1" dirty="0" smtClean="0"/>
              <a:t>More</a:t>
            </a:r>
            <a:r>
              <a:rPr lang="en-US" sz="2800" dirty="0" smtClean="0"/>
              <a:t>:</a:t>
            </a:r>
            <a:br>
              <a:rPr lang="en-US" sz="2800" dirty="0" smtClean="0"/>
            </a:br>
            <a:r>
              <a:rPr lang="el-GR" sz="2800" dirty="0" smtClean="0"/>
              <a:t>Μπορείτε να ορίσετε ότι </a:t>
            </a:r>
            <a:r>
              <a:rPr lang="el-GR" sz="2800" b="1" dirty="0" smtClean="0"/>
              <a:t>όλοι</a:t>
            </a:r>
            <a:r>
              <a:rPr lang="el-GR" sz="2800" dirty="0" smtClean="0"/>
              <a:t> οι συμμετέχοντες:</a:t>
            </a:r>
          </a:p>
          <a:p>
            <a:pPr marL="735521" lvl="1" indent="-442913">
              <a:buFont typeface="Wingdings" panose="05000000000000000000" pitchFamily="2" charset="2"/>
              <a:buChar char="Ø"/>
            </a:pPr>
            <a:r>
              <a:rPr lang="el-GR" sz="2600" dirty="0" smtClean="0"/>
              <a:t>Ξεκινούν με κλειστό μικρόφωνο</a:t>
            </a:r>
          </a:p>
          <a:p>
            <a:pPr marL="735521" lvl="1" indent="-442913">
              <a:buFont typeface="Wingdings" panose="05000000000000000000" pitchFamily="2" charset="2"/>
              <a:buChar char="Ø"/>
            </a:pPr>
            <a:r>
              <a:rPr lang="el-GR" sz="2600" dirty="0" smtClean="0"/>
              <a:t>Ξεκινούν με κλειστή κάμερα</a:t>
            </a:r>
          </a:p>
          <a:p>
            <a:pPr marL="735521" lvl="1" indent="-442913">
              <a:buFont typeface="Wingdings" panose="05000000000000000000" pitchFamily="2" charset="2"/>
              <a:buChar char="Ø"/>
            </a:pPr>
            <a:r>
              <a:rPr lang="el-GR" sz="2600" dirty="0" smtClean="0"/>
              <a:t>Παρακολουθούν το δικό σας βίντεο</a:t>
            </a:r>
          </a:p>
          <a:p>
            <a:pPr marL="735521" lvl="1" indent="-442913">
              <a:buFont typeface="Wingdings" panose="05000000000000000000" pitchFamily="2" charset="2"/>
              <a:buChar char="Ø"/>
            </a:pPr>
            <a:endParaRPr lang="el-GR" sz="2600" dirty="0"/>
          </a:p>
          <a:p>
            <a:pPr marL="442913" indent="-442913">
              <a:buFont typeface="Wingdings" panose="05000000000000000000" pitchFamily="2" charset="2"/>
              <a:buChar char="Ø"/>
            </a:pPr>
            <a:r>
              <a:rPr lang="el-GR" sz="2800" dirty="0" smtClean="0"/>
              <a:t>Καλό είναι να επιλέξετε και τα τρία</a:t>
            </a:r>
            <a:br>
              <a:rPr lang="el-GR" sz="2800" dirty="0" smtClean="0"/>
            </a:br>
            <a:r>
              <a:rPr lang="el-GR" sz="2800" dirty="0" smtClean="0"/>
              <a:t>για τα μαθήματα!</a:t>
            </a:r>
          </a:p>
          <a:p>
            <a:pPr marL="442913" indent="-442913">
              <a:buFont typeface="Wingdings" panose="05000000000000000000" pitchFamily="2" charset="2"/>
              <a:buChar char="Ø"/>
            </a:pPr>
            <a:endParaRPr lang="el-GR" sz="2400" dirty="0"/>
          </a:p>
        </p:txBody>
      </p:sp>
      <p:pic>
        <p:nvPicPr>
          <p:cNvPr id="16" name="Εικόνα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251" y="3034584"/>
            <a:ext cx="5358351" cy="235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71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92378" cy="1450757"/>
          </a:xfrm>
        </p:spPr>
        <p:txBody>
          <a:bodyPr/>
          <a:lstStyle/>
          <a:p>
            <a:r>
              <a:rPr lang="el-GR" b="1" dirty="0"/>
              <a:t>Παρακολούθηση διαλέξεων από φοιτητές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333666"/>
            <a:ext cx="10292379" cy="23515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Η παρακολούθηση των διαλέξεων από τους φοιτητές μπορεί να γίνει με </a:t>
            </a:r>
            <a:r>
              <a:rPr lang="el-GR" sz="2400" dirty="0" smtClean="0"/>
              <a:t>κλικ </a:t>
            </a:r>
            <a:r>
              <a:rPr lang="el-GR" sz="2400" dirty="0"/>
              <a:t>στον σύνδεσμο που τους έχουμε ανακοινώσει, μέσω είτε</a:t>
            </a:r>
            <a:r>
              <a:rPr lang="en-US" sz="2400" dirty="0"/>
              <a:t>:</a:t>
            </a:r>
          </a:p>
          <a:p>
            <a:pPr marL="809625" lvl="2" indent="-425450">
              <a:buFont typeface="Wingdings" panose="05000000000000000000" pitchFamily="2" charset="2"/>
              <a:buChar char="Ø"/>
            </a:pPr>
            <a:r>
              <a:rPr lang="el-GR" sz="2400" dirty="0"/>
              <a:t>Σταθερού υπολογιστή ή </a:t>
            </a:r>
            <a:r>
              <a:rPr lang="en-US" sz="2400" dirty="0"/>
              <a:t>laptop </a:t>
            </a:r>
          </a:p>
          <a:p>
            <a:pPr marL="809625" lvl="2" indent="-425450">
              <a:buFont typeface="Wingdings" panose="05000000000000000000" pitchFamily="2" charset="2"/>
              <a:buChar char="Ø"/>
            </a:pPr>
            <a:r>
              <a:rPr lang="el-GR" sz="2400" dirty="0"/>
              <a:t>Κινητής συσκευής (</a:t>
            </a:r>
            <a:r>
              <a:rPr lang="en-US" sz="2400" dirty="0"/>
              <a:t>tablet </a:t>
            </a:r>
            <a:r>
              <a:rPr lang="el-GR" sz="2400" dirty="0"/>
              <a:t>ή </a:t>
            </a:r>
            <a:r>
              <a:rPr lang="en-US" sz="2400" dirty="0"/>
              <a:t>smartphone</a:t>
            </a:r>
            <a:r>
              <a:rPr lang="el-GR" sz="2400" dirty="0"/>
              <a:t>), με χρήση της κατάλληλης εφαρμογής</a:t>
            </a:r>
          </a:p>
          <a:p>
            <a:pPr marL="0" indent="0">
              <a:buNone/>
            </a:pPr>
            <a:endParaRPr lang="en-US" sz="2800" dirty="0"/>
          </a:p>
          <a:p>
            <a:pPr marL="384048" lvl="2" indent="0">
              <a:buNone/>
            </a:pPr>
            <a:endParaRPr lang="en-US" sz="2400" dirty="0"/>
          </a:p>
          <a:p>
            <a:pPr marL="384048" lvl="2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0338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Γενικά </a:t>
            </a:r>
            <a:r>
              <a:rPr lang="el-GR" b="1" dirty="0" smtClean="0"/>
              <a:t>στοιχεία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998" y="1869141"/>
            <a:ext cx="10774837" cy="4343399"/>
          </a:xfrm>
        </p:spPr>
        <p:txBody>
          <a:bodyPr>
            <a:noAutofit/>
          </a:bodyPr>
          <a:lstStyle/>
          <a:p>
            <a:pPr marL="442913" indent="-442913">
              <a:buFont typeface="Wingdings" panose="05000000000000000000" pitchFamily="2" charset="2"/>
              <a:buChar char="Ø"/>
            </a:pPr>
            <a:r>
              <a:rPr lang="el-GR" sz="2400" dirty="0" smtClean="0"/>
              <a:t>Το </a:t>
            </a:r>
            <a:r>
              <a:rPr lang="en-US" sz="2400" b="1" dirty="0" err="1" smtClean="0"/>
              <a:t>Jitsi</a:t>
            </a:r>
            <a:r>
              <a:rPr lang="en-US" sz="2400" b="1" dirty="0" smtClean="0"/>
              <a:t> Meet</a:t>
            </a:r>
            <a:r>
              <a:rPr lang="el-GR" sz="2400" dirty="0" smtClean="0"/>
              <a:t> είναι μία πλατφόρμα για τη διεξαγωγή τηλεδιασκέψεων. Πρόκειται για ελεύθερο λογισμικό ανοικτού κώδικα και δεν έχει περιορισμούς στη χρήση του.</a:t>
            </a:r>
          </a:p>
          <a:p>
            <a:pPr marL="442913" indent="-442913">
              <a:buFont typeface="Wingdings" panose="05000000000000000000" pitchFamily="2" charset="2"/>
              <a:buChar char="Ø"/>
            </a:pPr>
            <a:r>
              <a:rPr lang="el-GR" sz="2400" dirty="0" smtClean="0"/>
              <a:t>Δεν απαιτεί κανενός είδους εγγραφή, ούτε για τη δημιουργία τηλεδιασκέψεων ούτε για τη συμμετοχή σε αυτές.</a:t>
            </a:r>
          </a:p>
          <a:p>
            <a:pPr marL="442913" indent="-442913">
              <a:buFont typeface="Wingdings" panose="05000000000000000000" pitchFamily="2" charset="2"/>
              <a:buChar char="Ø"/>
            </a:pPr>
            <a:r>
              <a:rPr lang="el-GR" sz="2400" dirty="0" smtClean="0"/>
              <a:t>Σε υπολογιστή χρησιμοποιείται αποκλειστικά μέσω</a:t>
            </a:r>
            <a:r>
              <a:rPr lang="en-US" sz="2400" dirty="0" smtClean="0"/>
              <a:t> </a:t>
            </a:r>
            <a:r>
              <a:rPr lang="en-US" sz="2400" dirty="0" smtClean="0"/>
              <a:t>browser</a:t>
            </a:r>
            <a:r>
              <a:rPr lang="en-US" sz="2400" dirty="0"/>
              <a:t>, </a:t>
            </a:r>
            <a:r>
              <a:rPr lang="en-US" sz="2400" dirty="0">
                <a:hlinkClick r:id="rId2"/>
              </a:rPr>
              <a:t>https://meet.jit.si</a:t>
            </a:r>
            <a:r>
              <a:rPr lang="en-US" sz="2400" dirty="0" smtClean="0">
                <a:hlinkClick r:id="rId2"/>
              </a:rPr>
              <a:t>/</a:t>
            </a:r>
            <a:r>
              <a:rPr lang="en-US" sz="2400" dirty="0" smtClean="0"/>
              <a:t> </a:t>
            </a:r>
          </a:p>
          <a:p>
            <a:pPr marL="735521" lvl="1" indent="-442913">
              <a:buFont typeface="Wingdings" panose="05000000000000000000" pitchFamily="2" charset="2"/>
              <a:buChar char="Ø"/>
            </a:pPr>
            <a:r>
              <a:rPr lang="el-GR" sz="2200" dirty="0" smtClean="0"/>
              <a:t>Βέλτιστη λειτουργία σε </a:t>
            </a:r>
            <a:r>
              <a:rPr lang="en-US" sz="2200" b="1" dirty="0" smtClean="0"/>
              <a:t>Chrome.</a:t>
            </a:r>
            <a:endParaRPr lang="en-US" sz="2200" dirty="0" smtClean="0"/>
          </a:p>
          <a:p>
            <a:pPr marL="735521" lvl="1" indent="-442913">
              <a:buFont typeface="Wingdings" panose="05000000000000000000" pitchFamily="2" charset="2"/>
              <a:buChar char="Ø"/>
            </a:pPr>
            <a:r>
              <a:rPr lang="el-GR" sz="2200" dirty="0" smtClean="0"/>
              <a:t>Μερική υποστήριξη για </a:t>
            </a:r>
            <a:r>
              <a:rPr lang="en-US" sz="2200" b="1" dirty="0" smtClean="0"/>
              <a:t>Firefox</a:t>
            </a:r>
            <a:r>
              <a:rPr lang="en-US" sz="2200" dirty="0" smtClean="0"/>
              <a:t> </a:t>
            </a:r>
            <a:r>
              <a:rPr lang="el-GR" sz="2200" dirty="0" smtClean="0"/>
              <a:t>και </a:t>
            </a:r>
            <a:r>
              <a:rPr lang="en-US" sz="2200" b="1" dirty="0" smtClean="0"/>
              <a:t>Safari</a:t>
            </a:r>
            <a:r>
              <a:rPr lang="en-US" sz="2200" dirty="0" smtClean="0"/>
              <a:t>.</a:t>
            </a:r>
          </a:p>
          <a:p>
            <a:pPr marL="442913" indent="-442913">
              <a:buFont typeface="Wingdings" panose="05000000000000000000" pitchFamily="2" charset="2"/>
              <a:buChar char="Ø"/>
            </a:pPr>
            <a:r>
              <a:rPr lang="el-GR" sz="2400" dirty="0" smtClean="0"/>
              <a:t>Διατίθενται πλήρεις εφαρμογές για </a:t>
            </a:r>
            <a:r>
              <a:rPr lang="en-US" sz="2400" b="1" dirty="0" smtClean="0"/>
              <a:t>Android</a:t>
            </a:r>
            <a:r>
              <a:rPr lang="en-US" sz="2400" dirty="0" smtClean="0"/>
              <a:t> </a:t>
            </a:r>
            <a:r>
              <a:rPr lang="el-GR" sz="2400" dirty="0" smtClean="0"/>
              <a:t>και </a:t>
            </a:r>
            <a:r>
              <a:rPr lang="en-US" sz="2400" b="1" dirty="0" smtClean="0"/>
              <a:t>iOS</a:t>
            </a:r>
            <a:r>
              <a:rPr lang="en-US" sz="2400" dirty="0" smtClean="0"/>
              <a:t> </a:t>
            </a:r>
            <a:r>
              <a:rPr lang="el-GR" sz="2400" dirty="0" smtClean="0"/>
              <a:t>στον παραπάνω σύνδεσμο.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843699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Γενικά </a:t>
            </a:r>
            <a:r>
              <a:rPr lang="el-GR" b="1" dirty="0" smtClean="0"/>
              <a:t>στοιχεία (2/2)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998" y="1869141"/>
            <a:ext cx="10774837" cy="4343399"/>
          </a:xfrm>
        </p:spPr>
        <p:txBody>
          <a:bodyPr>
            <a:noAutofit/>
          </a:bodyPr>
          <a:lstStyle/>
          <a:p>
            <a:pPr marL="442913" indent="-442913">
              <a:buFont typeface="Wingdings" panose="05000000000000000000" pitchFamily="2" charset="2"/>
              <a:buChar char="Ø"/>
            </a:pPr>
            <a:r>
              <a:rPr lang="el-GR" sz="2400" dirty="0" smtClean="0"/>
              <a:t>Το </a:t>
            </a:r>
            <a:r>
              <a:rPr lang="en-US" sz="2400" dirty="0" err="1" smtClean="0"/>
              <a:t>Jitsi</a:t>
            </a:r>
            <a:r>
              <a:rPr lang="en-US" sz="2400" dirty="0" smtClean="0"/>
              <a:t> Meet </a:t>
            </a:r>
            <a:r>
              <a:rPr lang="el-GR" sz="2400" dirty="0" smtClean="0"/>
              <a:t>έχει πλήρεις δυνατότητες τηλεδιάσκεψης:</a:t>
            </a:r>
          </a:p>
          <a:p>
            <a:pPr marL="735521" lvl="1" indent="-442913">
              <a:buFont typeface="Wingdings" panose="05000000000000000000" pitchFamily="2" charset="2"/>
              <a:buChar char="Ø"/>
            </a:pPr>
            <a:r>
              <a:rPr lang="el-GR" sz="2200" dirty="0" smtClean="0"/>
              <a:t>Διαμοιρασμό οθόνης</a:t>
            </a:r>
          </a:p>
          <a:p>
            <a:pPr marL="735521" lvl="1" indent="-442913">
              <a:buFont typeface="Wingdings" panose="05000000000000000000" pitchFamily="2" charset="2"/>
              <a:buChar char="Ø"/>
            </a:pPr>
            <a:r>
              <a:rPr lang="el-GR" sz="2200" dirty="0" smtClean="0"/>
              <a:t>Συζήτηση κειμένου (</a:t>
            </a:r>
            <a:r>
              <a:rPr lang="en-US" sz="2200" dirty="0" smtClean="0"/>
              <a:t>chat)</a:t>
            </a:r>
            <a:endParaRPr lang="el-GR" sz="2200" dirty="0" smtClean="0"/>
          </a:p>
          <a:p>
            <a:pPr marL="735521" lvl="1" indent="-442913">
              <a:buFont typeface="Wingdings" panose="05000000000000000000" pitchFamily="2" charset="2"/>
              <a:buChar char="Ø"/>
            </a:pPr>
            <a:r>
              <a:rPr lang="el-GR" sz="2200" dirty="0" smtClean="0"/>
              <a:t>Εγγραφή της τηλεδιάσκεψης</a:t>
            </a:r>
          </a:p>
          <a:p>
            <a:pPr marL="735521" lvl="1" indent="-442913">
              <a:buFont typeface="Wingdings" panose="05000000000000000000" pitchFamily="2" charset="2"/>
              <a:buChar char="Ø"/>
            </a:pPr>
            <a:endParaRPr lang="el-GR" sz="2200" dirty="0"/>
          </a:p>
          <a:p>
            <a:pPr marL="442913" indent="-442913">
              <a:buFont typeface="Wingdings" panose="05000000000000000000" pitchFamily="2" charset="2"/>
              <a:buChar char="Ø"/>
            </a:pPr>
            <a:r>
              <a:rPr lang="el-GR" sz="2400" dirty="0" smtClean="0"/>
              <a:t>Σε σχέση με πιο «επαγγελματικά» εργαλεία</a:t>
            </a:r>
          </a:p>
          <a:p>
            <a:pPr marL="735521" lvl="1" indent="-442913">
              <a:buFont typeface="Wingdings" panose="05000000000000000000" pitchFamily="2" charset="2"/>
              <a:buChar char="Ø"/>
            </a:pPr>
            <a:r>
              <a:rPr lang="el-GR" sz="2200" dirty="0" smtClean="0"/>
              <a:t>Δεν διαφοροποιεί σε μεγάλο βαθμό τον ρόλο του «παρουσιαστή» / οργανωτή της τηλεδιάσκεψης, θεωρητικά όλοι οι συμμετέχοντες μπορούν να ελέγξουν την τηλεδιάσκεψη.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3309881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Έναρξη χρήσης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8" y="1869141"/>
            <a:ext cx="5616580" cy="4343399"/>
          </a:xfrm>
        </p:spPr>
        <p:txBody>
          <a:bodyPr>
            <a:noAutofit/>
          </a:bodyPr>
          <a:lstStyle/>
          <a:p>
            <a:pPr marL="442913" indent="-442913">
              <a:buFont typeface="Wingdings" panose="05000000000000000000" pitchFamily="2" charset="2"/>
              <a:buChar char="Ø"/>
            </a:pPr>
            <a:r>
              <a:rPr lang="el-GR" sz="2800" dirty="0" smtClean="0"/>
              <a:t>Πηγαίνουμ</a:t>
            </a:r>
            <a:r>
              <a:rPr lang="el-GR" sz="2800" dirty="0" smtClean="0"/>
              <a:t>ε στο </a:t>
            </a:r>
            <a:br>
              <a:rPr lang="el-GR" sz="2800" dirty="0" smtClean="0"/>
            </a:br>
            <a:r>
              <a:rPr lang="en-US" sz="2800" dirty="0">
                <a:hlinkClick r:id="rId2"/>
              </a:rPr>
              <a:t>https://meet.jit.si</a:t>
            </a:r>
            <a:r>
              <a:rPr lang="en-US" sz="2800" dirty="0" smtClean="0">
                <a:hlinkClick r:id="rId2"/>
              </a:rPr>
              <a:t>/</a:t>
            </a:r>
            <a:r>
              <a:rPr lang="el-GR" sz="2800" dirty="0" smtClean="0"/>
              <a:t> </a:t>
            </a:r>
          </a:p>
          <a:p>
            <a:pPr marL="442913" indent="-442913">
              <a:buFont typeface="Wingdings" panose="05000000000000000000" pitchFamily="2" charset="2"/>
              <a:buChar char="Ø"/>
            </a:pPr>
            <a:r>
              <a:rPr lang="el-GR" sz="2800" dirty="0" smtClean="0"/>
              <a:t>Μας ζητάει να εγκαταστήσει ένα πρόσθετο στον </a:t>
            </a:r>
            <a:r>
              <a:rPr lang="en-US" sz="2800" dirty="0" smtClean="0"/>
              <a:t>Chrome</a:t>
            </a:r>
            <a:r>
              <a:rPr lang="el-GR" sz="2800" dirty="0" smtClean="0"/>
              <a:t>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735521" lvl="1" indent="-442913">
              <a:buFont typeface="Wingdings" panose="05000000000000000000" pitchFamily="2" charset="2"/>
              <a:buChar char="Ø"/>
            </a:pPr>
            <a:r>
              <a:rPr lang="el-GR" sz="2600" dirty="0" smtClean="0"/>
              <a:t>Χρησιμεύει μόνο για να μπορέσει να δει τα ημερολόγιά μας σε </a:t>
            </a:r>
            <a:r>
              <a:rPr lang="en-US" sz="2600" dirty="0" smtClean="0"/>
              <a:t>Google</a:t>
            </a:r>
            <a:r>
              <a:rPr lang="el-GR" sz="2600" dirty="0" smtClean="0"/>
              <a:t> ή </a:t>
            </a:r>
            <a:r>
              <a:rPr lang="en-US" sz="2600" dirty="0" smtClean="0"/>
              <a:t>Office365</a:t>
            </a:r>
            <a:r>
              <a:rPr lang="el-GR" sz="2600" dirty="0" smtClean="0"/>
              <a:t> και να αποθηκεύει τις τηλεδιασκέψεις.</a:t>
            </a:r>
          </a:p>
          <a:p>
            <a:pPr marL="735521" lvl="1" indent="-442913">
              <a:buFont typeface="Wingdings" panose="05000000000000000000" pitchFamily="2" charset="2"/>
              <a:buChar char="Ø"/>
            </a:pPr>
            <a:r>
              <a:rPr lang="el-GR" sz="2600" dirty="0" smtClean="0"/>
              <a:t>Μπορούμε να το απορρίψουμε.</a:t>
            </a:r>
            <a:endParaRPr lang="en-US" sz="2600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276" y="2122038"/>
            <a:ext cx="5967167" cy="3188647"/>
          </a:xfrm>
          <a:prstGeom prst="rect">
            <a:avLst/>
          </a:prstGeom>
        </p:spPr>
      </p:pic>
      <p:cxnSp>
        <p:nvCxnSpPr>
          <p:cNvPr id="8" name="Ευθύγραμμο βέλος σύνδεσης 7"/>
          <p:cNvCxnSpPr/>
          <p:nvPr/>
        </p:nvCxnSpPr>
        <p:spPr>
          <a:xfrm flipV="1">
            <a:off x="4402318" y="2771481"/>
            <a:ext cx="6080288" cy="6881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703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Βασικές ρυθμίσεις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8" y="1869141"/>
            <a:ext cx="5616580" cy="4343399"/>
          </a:xfrm>
        </p:spPr>
        <p:txBody>
          <a:bodyPr>
            <a:noAutofit/>
          </a:bodyPr>
          <a:lstStyle/>
          <a:p>
            <a:pPr marL="442913" indent="-442913">
              <a:buFont typeface="Wingdings" panose="05000000000000000000" pitchFamily="2" charset="2"/>
              <a:buChar char="Ø"/>
            </a:pPr>
            <a:r>
              <a:rPr lang="el-GR" sz="2600" dirty="0" smtClean="0"/>
              <a:t>Πατώντας στο </a:t>
            </a:r>
            <a:r>
              <a:rPr lang="el-GR" sz="2600" b="1" dirty="0" smtClean="0"/>
              <a:t>γρανάζι</a:t>
            </a:r>
            <a:r>
              <a:rPr lang="el-GR" sz="2600" dirty="0" smtClean="0"/>
              <a:t> </a:t>
            </a:r>
            <a:br>
              <a:rPr lang="el-GR" sz="2600" dirty="0" smtClean="0"/>
            </a:br>
            <a:r>
              <a:rPr lang="el-GR" sz="2600" dirty="0" smtClean="0"/>
              <a:t>εμφανίζονται οι </a:t>
            </a:r>
            <a:r>
              <a:rPr lang="el-GR" sz="2600" b="1" dirty="0" smtClean="0"/>
              <a:t>Ρυθμίσεις</a:t>
            </a:r>
          </a:p>
          <a:p>
            <a:pPr marL="735521" lvl="1" indent="-442913">
              <a:buFont typeface="Wingdings" panose="05000000000000000000" pitchFamily="2" charset="2"/>
              <a:buChar char="Ø"/>
            </a:pPr>
            <a:r>
              <a:rPr lang="el-GR" sz="2400" dirty="0" smtClean="0"/>
              <a:t>Ενδιαφέρει η καρτέλα </a:t>
            </a:r>
            <a:r>
              <a:rPr lang="en-US" sz="2400" b="1" dirty="0" smtClean="0"/>
              <a:t>Profile</a:t>
            </a:r>
            <a:r>
              <a:rPr lang="en-US" sz="2400" dirty="0" smtClean="0"/>
              <a:t> </a:t>
            </a:r>
            <a:r>
              <a:rPr lang="el-GR" sz="2400" dirty="0" smtClean="0"/>
              <a:t>στην οποία μπορούμε να εισαγάγουμε το </a:t>
            </a:r>
            <a:r>
              <a:rPr lang="el-GR" sz="2400" b="1" dirty="0" smtClean="0"/>
              <a:t>όνομα</a:t>
            </a:r>
            <a:r>
              <a:rPr lang="el-GR" sz="2400" dirty="0" smtClean="0"/>
              <a:t> με το οποίο θα εμφανιζόμαστε στην τηλεδιάσκεψη:</a:t>
            </a:r>
            <a:endParaRPr lang="en-US" sz="2400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276" y="2122038"/>
            <a:ext cx="5967167" cy="3188647"/>
          </a:xfrm>
          <a:prstGeom prst="rect">
            <a:avLst/>
          </a:prstGeom>
        </p:spPr>
      </p:pic>
      <p:cxnSp>
        <p:nvCxnSpPr>
          <p:cNvPr id="8" name="Ευθύγραμμο βέλος σύνδεσης 7"/>
          <p:cNvCxnSpPr/>
          <p:nvPr/>
        </p:nvCxnSpPr>
        <p:spPr>
          <a:xfrm>
            <a:off x="3987800" y="2079625"/>
            <a:ext cx="7876540" cy="1911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Εικόνα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927" y="4725922"/>
            <a:ext cx="3477764" cy="1313565"/>
          </a:xfrm>
          <a:prstGeom prst="rect">
            <a:avLst/>
          </a:prstGeom>
        </p:spPr>
      </p:pic>
      <p:cxnSp>
        <p:nvCxnSpPr>
          <p:cNvPr id="13" name="Ευθύγραμμο βέλος σύνδεσης 12"/>
          <p:cNvCxnSpPr/>
          <p:nvPr/>
        </p:nvCxnSpPr>
        <p:spPr>
          <a:xfrm flipH="1">
            <a:off x="2488676" y="3940404"/>
            <a:ext cx="1150071" cy="14423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2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Δημιουργία τηλεδιάσκεψης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8" y="1869141"/>
            <a:ext cx="5616580" cy="4343399"/>
          </a:xfrm>
        </p:spPr>
        <p:txBody>
          <a:bodyPr>
            <a:noAutofit/>
          </a:bodyPr>
          <a:lstStyle/>
          <a:p>
            <a:pPr marL="442913" indent="-442913">
              <a:buFont typeface="Wingdings" panose="05000000000000000000" pitchFamily="2" charset="2"/>
              <a:buChar char="Ø"/>
            </a:pPr>
            <a:r>
              <a:rPr lang="el-GR" sz="2800" dirty="0" smtClean="0"/>
              <a:t>Το μόνο που απαιτείται είναι να δώσουμε ένα </a:t>
            </a:r>
            <a:r>
              <a:rPr lang="el-GR" sz="2800" b="1" dirty="0" smtClean="0"/>
              <a:t>όνομα</a:t>
            </a:r>
            <a:r>
              <a:rPr lang="el-GR" sz="2800" dirty="0" smtClean="0"/>
              <a:t> στην τηλεδιάσκεψη που δημιουργούμε.</a:t>
            </a:r>
          </a:p>
          <a:p>
            <a:pPr marL="735521" lvl="1" indent="-442913">
              <a:buFont typeface="Wingdings" panose="05000000000000000000" pitchFamily="2" charset="2"/>
              <a:buChar char="Ø"/>
            </a:pPr>
            <a:r>
              <a:rPr lang="el-GR" sz="2600" dirty="0" smtClean="0"/>
              <a:t>Αρχικά δημιουργεί μόνο του τυχαία ονόματα.</a:t>
            </a:r>
          </a:p>
          <a:p>
            <a:pPr marL="735521" lvl="1" indent="-442913">
              <a:buFont typeface="Wingdings" panose="05000000000000000000" pitchFamily="2" charset="2"/>
              <a:buChar char="Ø"/>
            </a:pPr>
            <a:r>
              <a:rPr lang="el-GR" sz="2600" dirty="0" smtClean="0"/>
              <a:t>Πληκτρολογούμε αυτό που θέλουμε.</a:t>
            </a:r>
          </a:p>
          <a:p>
            <a:pPr marL="735521" lvl="1" indent="-442913">
              <a:buFont typeface="Wingdings" panose="05000000000000000000" pitchFamily="2" charset="2"/>
              <a:buChar char="Ø"/>
            </a:pPr>
            <a:endParaRPr lang="el-GR" sz="2600" dirty="0"/>
          </a:p>
          <a:p>
            <a:pPr marL="442913" indent="-442913">
              <a:buFont typeface="Wingdings" panose="05000000000000000000" pitchFamily="2" charset="2"/>
              <a:buChar char="Ø"/>
            </a:pPr>
            <a:r>
              <a:rPr lang="el-GR" sz="2800" dirty="0" smtClean="0"/>
              <a:t>Πατάμε το </a:t>
            </a:r>
            <a:r>
              <a:rPr lang="en-US" sz="2800" dirty="0" smtClean="0"/>
              <a:t>GO </a:t>
            </a:r>
            <a:r>
              <a:rPr lang="el-GR" sz="2800" dirty="0" smtClean="0"/>
              <a:t>και εισερχόμαστε στην τηλεδιάσκεψη.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00" y="2124000"/>
            <a:ext cx="5968938" cy="3189600"/>
          </a:xfrm>
          <a:prstGeom prst="rect">
            <a:avLst/>
          </a:prstGeom>
        </p:spPr>
      </p:pic>
      <p:cxnSp>
        <p:nvCxnSpPr>
          <p:cNvPr id="7" name="Ευθύγραμμο βέλος σύνδεσης 6"/>
          <p:cNvCxnSpPr/>
          <p:nvPr/>
        </p:nvCxnSpPr>
        <p:spPr>
          <a:xfrm flipV="1">
            <a:off x="2413000" y="3638944"/>
            <a:ext cx="5411247" cy="7997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Ευθύγραμμο βέλος σύνδεσης 12"/>
          <p:cNvCxnSpPr/>
          <p:nvPr/>
        </p:nvCxnSpPr>
        <p:spPr>
          <a:xfrm flipV="1">
            <a:off x="2974975" y="3594100"/>
            <a:ext cx="7207250" cy="17480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898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Έναρξη τηλεδιάσκεψης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8" y="1869141"/>
            <a:ext cx="5616580" cy="4343399"/>
          </a:xfrm>
        </p:spPr>
        <p:txBody>
          <a:bodyPr>
            <a:noAutofit/>
          </a:bodyPr>
          <a:lstStyle/>
          <a:p>
            <a:pPr marL="442913" indent="-442913">
              <a:buFont typeface="Wingdings" panose="05000000000000000000" pitchFamily="2" charset="2"/>
              <a:buChar char="Ø"/>
            </a:pPr>
            <a:r>
              <a:rPr lang="el-GR" sz="2800" dirty="0" smtClean="0"/>
              <a:t>Την πρώτη φορά που εισερχόμαστε σε τηλεδιάσκεψη είναι πιθανό να μας ζητηθεί </a:t>
            </a:r>
            <a:r>
              <a:rPr lang="el-GR" sz="2800" b="1" dirty="0" smtClean="0"/>
              <a:t>άδεια</a:t>
            </a:r>
            <a:r>
              <a:rPr lang="el-GR" sz="2800" dirty="0" smtClean="0"/>
              <a:t> για χρήση της κάμερας και του μικροφώνου από τη συγκεκριμένη ιστοσελίδα.</a:t>
            </a:r>
          </a:p>
          <a:p>
            <a:pPr marL="442913" indent="-442913">
              <a:buFont typeface="Wingdings" panose="05000000000000000000" pitchFamily="2" charset="2"/>
              <a:buChar char="Ø"/>
            </a:pPr>
            <a:r>
              <a:rPr lang="el-GR" sz="2800" b="1" dirty="0" smtClean="0"/>
              <a:t>Επιτρέπουμε</a:t>
            </a:r>
            <a:r>
              <a:rPr lang="el-GR" sz="2800" dirty="0" smtClean="0"/>
              <a:t> τη χρήση τους.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042" y="2604805"/>
            <a:ext cx="3729824" cy="2068278"/>
          </a:xfrm>
          <a:prstGeom prst="rect">
            <a:avLst/>
          </a:prstGeom>
        </p:spPr>
      </p:pic>
      <p:cxnSp>
        <p:nvCxnSpPr>
          <p:cNvPr id="8" name="Ευθύγραμμο βέλος σύνδεσης 7"/>
          <p:cNvCxnSpPr/>
          <p:nvPr/>
        </p:nvCxnSpPr>
        <p:spPr>
          <a:xfrm flipV="1">
            <a:off x="5067300" y="4383464"/>
            <a:ext cx="4840271" cy="2075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552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Περιβάλλον τηλεδιάσκεψης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8" y="1869140"/>
            <a:ext cx="6822622" cy="4722160"/>
          </a:xfrm>
        </p:spPr>
        <p:txBody>
          <a:bodyPr>
            <a:normAutofit fontScale="92500" lnSpcReduction="20000"/>
          </a:bodyPr>
          <a:lstStyle/>
          <a:p>
            <a:pPr marL="442913" indent="-442913">
              <a:buFont typeface="Wingdings" panose="05000000000000000000" pitchFamily="2" charset="2"/>
              <a:buChar char="Ø"/>
            </a:pPr>
            <a:r>
              <a:rPr lang="el-GR" sz="2800" dirty="0" smtClean="0"/>
              <a:t>Στο κάτω μέρος της οθόνης φαίνονται όλ</a:t>
            </a:r>
            <a:r>
              <a:rPr lang="el-GR" sz="2800" dirty="0"/>
              <a:t>α</a:t>
            </a:r>
            <a:r>
              <a:rPr lang="el-GR" sz="2800" dirty="0" smtClean="0"/>
              <a:t> τα εργαλεία της τηλεδιάσκεψης, κατά σειρά:</a:t>
            </a:r>
          </a:p>
          <a:p>
            <a:pPr marL="735521" lvl="1" indent="-442913">
              <a:buFont typeface="Wingdings" panose="05000000000000000000" pitchFamily="2" charset="2"/>
              <a:buChar char="Ø"/>
            </a:pPr>
            <a:r>
              <a:rPr lang="el-GR" sz="2600" b="1" dirty="0" smtClean="0"/>
              <a:t>Διαμοιρασμός οθόνης</a:t>
            </a:r>
            <a:r>
              <a:rPr lang="el-GR" sz="2600" dirty="0" smtClean="0"/>
              <a:t> (βλ. επόμενη διαφάνεια)</a:t>
            </a:r>
            <a:endParaRPr lang="el-GR" sz="2600" b="1" dirty="0" smtClean="0"/>
          </a:p>
          <a:p>
            <a:pPr marL="735521" lvl="1" indent="-442913">
              <a:buFont typeface="Wingdings" panose="05000000000000000000" pitchFamily="2" charset="2"/>
              <a:buChar char="Ø"/>
            </a:pPr>
            <a:r>
              <a:rPr lang="el-GR" sz="2600" b="1" dirty="0" smtClean="0"/>
              <a:t>Σήκωμα χεριού</a:t>
            </a:r>
            <a:r>
              <a:rPr lang="el-GR" sz="2600" dirty="0" smtClean="0"/>
              <a:t> (κυρίως για εκπαιδευόμενους!)</a:t>
            </a:r>
          </a:p>
          <a:p>
            <a:pPr marL="735521" lvl="1" indent="-442913">
              <a:buFont typeface="Wingdings" panose="05000000000000000000" pitchFamily="2" charset="2"/>
              <a:buChar char="Ø"/>
            </a:pPr>
            <a:r>
              <a:rPr lang="el-GR" sz="2600" dirty="0" smtClean="0"/>
              <a:t>Εμφάνιση παραθύρου </a:t>
            </a:r>
            <a:r>
              <a:rPr lang="en-US" sz="2600" b="1" dirty="0" smtClean="0"/>
              <a:t>chat</a:t>
            </a:r>
            <a:endParaRPr lang="el-GR" sz="2600" b="1" dirty="0" smtClean="0"/>
          </a:p>
          <a:p>
            <a:pPr marL="735521" lvl="1" indent="-442913">
              <a:buFont typeface="Wingdings" panose="05000000000000000000" pitchFamily="2" charset="2"/>
              <a:buChar char="Ø"/>
            </a:pPr>
            <a:r>
              <a:rPr lang="el-GR" sz="2600" dirty="0" smtClean="0"/>
              <a:t>Ενεργοποίηση / απενεργοποίηση </a:t>
            </a:r>
            <a:r>
              <a:rPr lang="el-GR" sz="2600" b="1" dirty="0" smtClean="0"/>
              <a:t>μικροφώνου</a:t>
            </a:r>
          </a:p>
          <a:p>
            <a:pPr marL="735521" lvl="1" indent="-442913">
              <a:buFont typeface="Wingdings" panose="05000000000000000000" pitchFamily="2" charset="2"/>
              <a:buChar char="Ø"/>
            </a:pPr>
            <a:r>
              <a:rPr lang="el-GR" sz="2600" b="1" dirty="0" smtClean="0"/>
              <a:t>Αποχώρηση</a:t>
            </a:r>
            <a:r>
              <a:rPr lang="el-GR" sz="2600" dirty="0" smtClean="0"/>
              <a:t> από την τηλεδιάσκεψη</a:t>
            </a:r>
          </a:p>
          <a:p>
            <a:pPr marL="735521" lvl="1" indent="-442913">
              <a:buFont typeface="Wingdings" panose="05000000000000000000" pitchFamily="2" charset="2"/>
              <a:buChar char="Ø"/>
            </a:pPr>
            <a:r>
              <a:rPr lang="el-GR" sz="2600" dirty="0" smtClean="0"/>
              <a:t>Ενεργοποίηση / απενεργοποίηση </a:t>
            </a:r>
            <a:r>
              <a:rPr lang="el-GR" sz="2600" b="1" dirty="0" smtClean="0"/>
              <a:t>κάμερας</a:t>
            </a:r>
          </a:p>
          <a:p>
            <a:pPr marL="735521" lvl="1" indent="-442913">
              <a:buFont typeface="Wingdings" panose="05000000000000000000" pitchFamily="2" charset="2"/>
              <a:buChar char="Ø"/>
            </a:pPr>
            <a:r>
              <a:rPr lang="el-GR" sz="2600" dirty="0" smtClean="0"/>
              <a:t>Εμφάνιση όλων των συμμετεχόντων</a:t>
            </a:r>
          </a:p>
          <a:p>
            <a:pPr marL="735521" lvl="1" indent="-442913">
              <a:buFont typeface="Wingdings" panose="05000000000000000000" pitchFamily="2" charset="2"/>
              <a:buChar char="Ø"/>
            </a:pPr>
            <a:r>
              <a:rPr lang="el-GR" sz="2600" b="1" dirty="0" smtClean="0"/>
              <a:t>Πληροφορίες</a:t>
            </a:r>
            <a:r>
              <a:rPr lang="el-GR" sz="2600" dirty="0" smtClean="0"/>
              <a:t> τηλεδιάσκεψης (βλ. παρακάτω)</a:t>
            </a:r>
          </a:p>
          <a:p>
            <a:pPr marL="735521" lvl="1" indent="-442913">
              <a:buFont typeface="Wingdings" panose="05000000000000000000" pitchFamily="2" charset="2"/>
              <a:buChar char="Ø"/>
            </a:pPr>
            <a:r>
              <a:rPr lang="el-GR" sz="2600" dirty="0" smtClean="0"/>
              <a:t>Άλλες </a:t>
            </a:r>
            <a:r>
              <a:rPr lang="el-GR" sz="2600" b="1" dirty="0" smtClean="0"/>
              <a:t>ρυθμίσεις</a:t>
            </a:r>
            <a:r>
              <a:rPr lang="el-GR" sz="2600" dirty="0" smtClean="0"/>
              <a:t> τηλεδιάσκεψης (βλ. παρακάτω)</a:t>
            </a:r>
          </a:p>
          <a:p>
            <a:pPr marL="735521" lvl="1" indent="-442913">
              <a:buFont typeface="Wingdings" panose="05000000000000000000" pitchFamily="2" charset="2"/>
              <a:buChar char="Ø"/>
            </a:pPr>
            <a:r>
              <a:rPr lang="el-GR" sz="2600" dirty="0" smtClean="0"/>
              <a:t>Με το μικρό βέλος </a:t>
            </a:r>
            <a:r>
              <a:rPr lang="el-GR" sz="2600" b="1" dirty="0" smtClean="0"/>
              <a:t>&gt;</a:t>
            </a:r>
            <a:r>
              <a:rPr lang="el-GR" sz="2600" dirty="0" smtClean="0"/>
              <a:t> που είναι στα δεξιά, φεύγουν οι μικρογραφίες των συμμετεχόντων για περισσότερο διαθέσιμο χώρο</a:t>
            </a:r>
          </a:p>
          <a:p>
            <a:pPr marL="735521" lvl="1" indent="-442913">
              <a:buFont typeface="Wingdings" panose="05000000000000000000" pitchFamily="2" charset="2"/>
              <a:buChar char="Ø"/>
            </a:pPr>
            <a:endParaRPr lang="el-GR" sz="26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0" y="2154160"/>
            <a:ext cx="4854860" cy="339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077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Διαμοιρασμός οθόνης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8" y="1869141"/>
            <a:ext cx="5434385" cy="4343399"/>
          </a:xfrm>
        </p:spPr>
        <p:txBody>
          <a:bodyPr>
            <a:normAutofit fontScale="92500" lnSpcReduction="10000"/>
          </a:bodyPr>
          <a:lstStyle/>
          <a:p>
            <a:pPr marL="442913" indent="-442913">
              <a:buFont typeface="Wingdings" panose="05000000000000000000" pitchFamily="2" charset="2"/>
              <a:buChar char="Ø"/>
            </a:pPr>
            <a:r>
              <a:rPr lang="el-GR" sz="2800" dirty="0" smtClean="0"/>
              <a:t>Μπορούμε να παρουσιάσουμε:</a:t>
            </a:r>
          </a:p>
          <a:p>
            <a:pPr marL="735521" lvl="1" indent="-442913">
              <a:buFont typeface="Wingdings" panose="05000000000000000000" pitchFamily="2" charset="2"/>
              <a:buChar char="Ø"/>
            </a:pPr>
            <a:r>
              <a:rPr lang="el-GR" sz="2600" dirty="0" smtClean="0"/>
              <a:t>είτε </a:t>
            </a:r>
            <a:r>
              <a:rPr lang="el-GR" sz="2600" b="1" dirty="0" smtClean="0"/>
              <a:t>όλη</a:t>
            </a:r>
            <a:r>
              <a:rPr lang="el-GR" sz="2600" dirty="0" smtClean="0"/>
              <a:t> την οθόνη μας</a:t>
            </a:r>
          </a:p>
          <a:p>
            <a:pPr marL="735521" lvl="1" indent="-442913">
              <a:buFont typeface="Wingdings" panose="05000000000000000000" pitchFamily="2" charset="2"/>
              <a:buChar char="Ø"/>
            </a:pPr>
            <a:r>
              <a:rPr lang="el-GR" sz="2600" dirty="0" smtClean="0"/>
              <a:t>είτε μόνο το </a:t>
            </a:r>
            <a:r>
              <a:rPr lang="el-GR" sz="2600" b="1" dirty="0" smtClean="0"/>
              <a:t>παράθυρο μίας εφαρμογής</a:t>
            </a:r>
            <a:r>
              <a:rPr lang="el-GR" sz="2600" dirty="0" smtClean="0"/>
              <a:t> (π.χ. με τις διαφάνειες που δείχνουμε)</a:t>
            </a:r>
          </a:p>
          <a:p>
            <a:pPr marL="735521" lvl="1" indent="-442913">
              <a:buFont typeface="Wingdings" panose="05000000000000000000" pitchFamily="2" charset="2"/>
              <a:buChar char="Ø"/>
            </a:pPr>
            <a:r>
              <a:rPr lang="el-GR" sz="2600" dirty="0" smtClean="0"/>
              <a:t>είτε μόνο </a:t>
            </a:r>
            <a:r>
              <a:rPr lang="el-GR" sz="2600" b="1" dirty="0" smtClean="0"/>
              <a:t>μία καρτέλα </a:t>
            </a:r>
            <a:r>
              <a:rPr lang="el-GR" sz="2600" dirty="0" smtClean="0"/>
              <a:t>του </a:t>
            </a:r>
            <a:r>
              <a:rPr lang="en-US" sz="2600" dirty="0" smtClean="0"/>
              <a:t>Chrome</a:t>
            </a:r>
          </a:p>
          <a:p>
            <a:pPr marL="735521" lvl="1" indent="-442913">
              <a:buFont typeface="Wingdings" panose="05000000000000000000" pitchFamily="2" charset="2"/>
              <a:buChar char="Ø"/>
            </a:pPr>
            <a:endParaRPr lang="en-US" sz="2600" dirty="0"/>
          </a:p>
          <a:p>
            <a:pPr marL="442913" indent="-442913">
              <a:buFont typeface="Wingdings" panose="05000000000000000000" pitchFamily="2" charset="2"/>
              <a:buChar char="Ø"/>
            </a:pPr>
            <a:r>
              <a:rPr lang="el-GR" sz="2800" dirty="0" smtClean="0"/>
              <a:t>Ενώ παρουσιάζουμε την οθόνη μας, μπορούμε να εμφανίζουμε ταυτόχρονα το </a:t>
            </a:r>
            <a:r>
              <a:rPr lang="el-GR" sz="2800" b="1" dirty="0" smtClean="0"/>
              <a:t>βίντεο</a:t>
            </a:r>
            <a:r>
              <a:rPr lang="el-GR" sz="2800" dirty="0" smtClean="0"/>
              <a:t> από την κάμερά μας.</a:t>
            </a:r>
          </a:p>
          <a:p>
            <a:pPr marL="735521" lvl="1" indent="-442913">
              <a:buFont typeface="Wingdings" panose="05000000000000000000" pitchFamily="2" charset="2"/>
              <a:buChar char="Ø"/>
            </a:pPr>
            <a:r>
              <a:rPr lang="el-GR" sz="2600" dirty="0" smtClean="0"/>
              <a:t>Πατάμε </a:t>
            </a:r>
            <a:r>
              <a:rPr lang="el-GR" sz="2600" b="1" dirty="0" smtClean="0"/>
              <a:t>ενεργοποίηση της κάμερας</a:t>
            </a:r>
            <a:endParaRPr lang="el-GR" sz="26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510" y="1922916"/>
            <a:ext cx="6313029" cy="3717017"/>
          </a:xfrm>
          <a:prstGeom prst="rect">
            <a:avLst/>
          </a:prstGeom>
        </p:spPr>
      </p:pic>
      <p:cxnSp>
        <p:nvCxnSpPr>
          <p:cNvPr id="9" name="Ευθύγραμμο βέλος σύνδεσης 8"/>
          <p:cNvCxnSpPr/>
          <p:nvPr/>
        </p:nvCxnSpPr>
        <p:spPr>
          <a:xfrm flipV="1">
            <a:off x="5720785" y="5457825"/>
            <a:ext cx="3451790" cy="4572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34414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6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0070C0"/>
      </a:accent1>
      <a:accent2>
        <a:srgbClr val="002060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1069</TotalTime>
  <Words>492</Words>
  <Application>Microsoft Office PowerPoint</Application>
  <PresentationFormat>Προσαρμογή</PresentationFormat>
  <Paragraphs>79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Retrospect</vt:lpstr>
      <vt:lpstr>Παρουσίαση του PowerPoint</vt:lpstr>
      <vt:lpstr>Γενικά στοιχεία (1/2)</vt:lpstr>
      <vt:lpstr>Γενικά στοιχεία (2/2)</vt:lpstr>
      <vt:lpstr>Έναρξη χρήσης</vt:lpstr>
      <vt:lpstr>Βασικές ρυθμίσεις</vt:lpstr>
      <vt:lpstr>Δημιουργία τηλεδιάσκεψης</vt:lpstr>
      <vt:lpstr>Έναρξη τηλεδιάσκεψης</vt:lpstr>
      <vt:lpstr>Περιβάλλον τηλεδιάσκεψης</vt:lpstr>
      <vt:lpstr>Διαμοιρασμός οθόνης</vt:lpstr>
      <vt:lpstr>Πληροφορίες τηλεδιάσκεψης</vt:lpstr>
      <vt:lpstr>Ρυθμίσεις τηλεδιάσκεψης</vt:lpstr>
      <vt:lpstr>Ρυθμίσεις τηλεδιάσκεψης</vt:lpstr>
      <vt:lpstr>Παρακολούθηση διαλέξεων από φοιτητές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gewrgia rokkou</dc:creator>
  <cp:lastModifiedBy>Nikos Platis</cp:lastModifiedBy>
  <cp:revision>95</cp:revision>
  <dcterms:created xsi:type="dcterms:W3CDTF">2020-03-18T16:31:15Z</dcterms:created>
  <dcterms:modified xsi:type="dcterms:W3CDTF">2020-03-20T19:16:49Z</dcterms:modified>
</cp:coreProperties>
</file>