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27"/>
  </p:notesMasterIdLst>
  <p:sldIdLst>
    <p:sldId id="256" r:id="rId2"/>
    <p:sldId id="281" r:id="rId3"/>
    <p:sldId id="282" r:id="rId4"/>
    <p:sldId id="258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7" r:id="rId22"/>
    <p:sldId id="280" r:id="rId23"/>
    <p:sldId id="276" r:id="rId24"/>
    <p:sldId id="278" r:id="rId25"/>
    <p:sldId id="279" r:id="rId2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5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6DBA0-5D4F-4F8D-AB5C-745816E02939}" type="datetimeFigureOut">
              <a:rPr lang="el-GR" smtClean="0"/>
              <a:t>19/3/2020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87F43-0A0F-498E-AD20-C5F00675DC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725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6C9E-E4C4-446B-8F10-3A69BE14C6D3}" type="datetimeFigureOut">
              <a:rPr lang="el-GR" smtClean="0"/>
              <a:t>19/3/2020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24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6C9E-E4C4-446B-8F10-3A69BE14C6D3}" type="datetimeFigureOut">
              <a:rPr lang="el-GR" smtClean="0"/>
              <a:t>19/3/2020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959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6C9E-E4C4-446B-8F10-3A69BE14C6D3}" type="datetimeFigureOut">
              <a:rPr lang="el-GR" smtClean="0"/>
              <a:t>19/3/2020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234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6C9E-E4C4-446B-8F10-3A69BE14C6D3}" type="datetimeFigureOut">
              <a:rPr lang="el-GR" smtClean="0"/>
              <a:t>19/3/2020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710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6C9E-E4C4-446B-8F10-3A69BE14C6D3}" type="datetimeFigureOut">
              <a:rPr lang="el-GR" smtClean="0"/>
              <a:t>19/3/2020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65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6C9E-E4C4-446B-8F10-3A69BE14C6D3}" type="datetimeFigureOut">
              <a:rPr lang="el-GR" smtClean="0"/>
              <a:t>19/3/2020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33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6C9E-E4C4-446B-8F10-3A69BE14C6D3}" type="datetimeFigureOut">
              <a:rPr lang="el-GR" smtClean="0"/>
              <a:t>19/3/2020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783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6C9E-E4C4-446B-8F10-3A69BE14C6D3}" type="datetimeFigureOut">
              <a:rPr lang="el-GR" smtClean="0"/>
              <a:t>19/3/2020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186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6C9E-E4C4-446B-8F10-3A69BE14C6D3}" type="datetimeFigureOut">
              <a:rPr lang="el-GR" smtClean="0"/>
              <a:t>19/3/2020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2996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3C76C9E-E4C4-446B-8F10-3A69BE14C6D3}" type="datetimeFigureOut">
              <a:rPr lang="el-GR" smtClean="0"/>
              <a:t>19/3/2020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870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6C9E-E4C4-446B-8F10-3A69BE14C6D3}" type="datetimeFigureOut">
              <a:rPr lang="el-GR" smtClean="0"/>
              <a:t>19/3/2020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676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3C76C9E-E4C4-446B-8F10-3A69BE14C6D3}" type="datetimeFigureOut">
              <a:rPr lang="el-GR" smtClean="0"/>
              <a:t>19/3/2020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72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59"/>
          <a:stretch/>
        </p:blipFill>
        <p:spPr>
          <a:xfrm>
            <a:off x="502276" y="149216"/>
            <a:ext cx="6220496" cy="1784928"/>
          </a:xfrm>
          <a:prstGeom prst="rect">
            <a:avLst/>
          </a:prstGeom>
        </p:spPr>
      </p:pic>
      <p:sp useBgFill="1">
        <p:nvSpPr>
          <p:cNvPr id="9" name="TextBox 8"/>
          <p:cNvSpPr txBox="1"/>
          <p:nvPr/>
        </p:nvSpPr>
        <p:spPr>
          <a:xfrm>
            <a:off x="1365160" y="5049213"/>
            <a:ext cx="9488751" cy="523220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545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Οδηγός για δημιουργία και διεξαγωγή ηλεκτρονικών διαλέξεων</a:t>
            </a:r>
            <a:endParaRPr lang="el-GR" sz="2800" dirty="0">
              <a:solidFill>
                <a:srgbClr val="5458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953" y="2600085"/>
            <a:ext cx="2339477" cy="194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25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Προσθήκη ατόμων στην ομάδα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642" y="2719942"/>
            <a:ext cx="3482265" cy="21210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Πρ</a:t>
            </a:r>
            <a:r>
              <a:rPr lang="el-GR" dirty="0" smtClean="0"/>
              <a:t>όσκληση σε συγκεκριμένα άτομα (μαθητές ή καθηγητές)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Συνήθως, κατά τη δημιουργία της ομάδας, η διάλεξη απευθύνεται σε άγνωστη ομάδα φοιτητών άρα επιλέγουμε </a:t>
            </a:r>
            <a:r>
              <a:rPr lang="el-GR" dirty="0" smtClean="0">
                <a:solidFill>
                  <a:srgbClr val="FF0000"/>
                </a:solidFill>
              </a:rPr>
              <a:t>«Παράλειψη»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14" y="2026724"/>
            <a:ext cx="6639852" cy="414395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161430" y="5396249"/>
            <a:ext cx="1429555" cy="60034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0897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Προγραμματισμός διαλέξεων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694" y="2253802"/>
            <a:ext cx="3550213" cy="258714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Μέσω του μενού </a:t>
            </a:r>
            <a:r>
              <a:rPr lang="el-GR" dirty="0" smtClean="0">
                <a:solidFill>
                  <a:srgbClr val="FF0000"/>
                </a:solidFill>
              </a:rPr>
              <a:t>«Ομάδες»</a:t>
            </a:r>
            <a:r>
              <a:rPr lang="el-GR" dirty="0" smtClean="0"/>
              <a:t> υπάρχει πλέον πρόσβαση στο μάθημα που έχει δημιουργηθεί.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Ώ</a:t>
            </a:r>
            <a:r>
              <a:rPr lang="el-GR" dirty="0" smtClean="0"/>
              <a:t>στε να προγραμματιστούν οι διαλέξεις του μαθήματος επιλέγουμε από την κάτω εργαλειοθήκη την </a:t>
            </a:r>
            <a:r>
              <a:rPr lang="el-GR" dirty="0" smtClean="0">
                <a:solidFill>
                  <a:srgbClr val="FF0000"/>
                </a:solidFill>
              </a:rPr>
              <a:t>«Άμεση σύσκεψη»</a:t>
            </a:r>
            <a:r>
              <a:rPr lang="el-GR" dirty="0" smtClean="0"/>
              <a:t> με το εικονίδιο της κάμερας.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48" y="2253802"/>
            <a:ext cx="7215005" cy="342536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726546" y="3167782"/>
            <a:ext cx="566672" cy="3174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8043584" y="5383369"/>
            <a:ext cx="289047" cy="29579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8967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Προγραμματισμός διαλέξεων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279" y="2745700"/>
            <a:ext cx="3482265" cy="2121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Ώστε να δημιουργηθεί το πρόγραμμα των διαλέξεων του μαθήματος επιλέγουμε </a:t>
            </a:r>
            <a:r>
              <a:rPr lang="el-GR" dirty="0" smtClean="0">
                <a:solidFill>
                  <a:srgbClr val="FF0000"/>
                </a:solidFill>
              </a:rPr>
              <a:t>«Προγραμματισμός σύσκεψης»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085" y="2397971"/>
            <a:ext cx="7535732" cy="357647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9144000" y="5550372"/>
            <a:ext cx="1365161" cy="42407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9176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Προγραμματισμός διαλέξεων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662" y="2075999"/>
            <a:ext cx="3748428" cy="16975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Προσθέτουμε όλες τις πληροφορίες που χρειάζονται για τη σύσκεψη </a:t>
            </a:r>
            <a:endParaRPr lang="el-GR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Ορίζουμε τη συχνότητα των διαλέξεων (πχ. εβδομαδιαία)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90" y="2119938"/>
            <a:ext cx="7505672" cy="35687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838" y="3985367"/>
            <a:ext cx="2069204" cy="228269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971245" y="3904306"/>
            <a:ext cx="1554049" cy="29269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07662" y="3773510"/>
            <a:ext cx="2074176" cy="169751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Ολοκληρώνουμε επιλέγοντας </a:t>
            </a:r>
            <a:r>
              <a:rPr lang="el-GR" dirty="0" smtClean="0">
                <a:solidFill>
                  <a:srgbClr val="FF0000"/>
                </a:solidFill>
              </a:rPr>
              <a:t>«Αποστολή»</a:t>
            </a:r>
            <a:endParaRPr lang="el-GR" dirty="0" smtClean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444766" y="2408349"/>
            <a:ext cx="882201" cy="33119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7184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Προγραμματισμός διαλέξεων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280" y="2745700"/>
            <a:ext cx="3264638" cy="2121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Είναι πλέον οι προγραμματισμένες διαλέξεις εντός του περιβάλλοντος του μαθήματος.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Για τις λεπτομέρειες της σύσκεψης επιλέγουμε </a:t>
            </a:r>
            <a:r>
              <a:rPr lang="el-GR" dirty="0" smtClean="0">
                <a:solidFill>
                  <a:srgbClr val="FF0000"/>
                </a:solidFill>
              </a:rPr>
              <a:t>«…»</a:t>
            </a:r>
            <a:r>
              <a:rPr lang="el-GR" dirty="0" smtClean="0"/>
              <a:t> και </a:t>
            </a:r>
            <a:r>
              <a:rPr lang="el-GR" dirty="0" smtClean="0">
                <a:solidFill>
                  <a:srgbClr val="FF0000"/>
                </a:solidFill>
              </a:rPr>
              <a:t>«Προβολή λεπτομερειών σύσκεψης»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917" y="1916843"/>
            <a:ext cx="7979294" cy="377871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1155679" y="4584879"/>
            <a:ext cx="512579" cy="28182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9285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Προγραμματισμός διαλέξεων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280" y="2745700"/>
            <a:ext cx="3264638" cy="2121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Επιλέγουμε </a:t>
            </a:r>
            <a:r>
              <a:rPr lang="el-GR" dirty="0" smtClean="0">
                <a:solidFill>
                  <a:srgbClr val="FF0000"/>
                </a:solidFill>
              </a:rPr>
              <a:t>«Επιλογές σύσκεψης» </a:t>
            </a:r>
            <a:r>
              <a:rPr lang="el-GR" dirty="0" smtClean="0"/>
              <a:t>για να ρυθμίσουμε ποιος μπορεί να παρουσιάσει.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9"/>
          <a:stretch/>
        </p:blipFill>
        <p:spPr>
          <a:xfrm>
            <a:off x="4651011" y="1883851"/>
            <a:ext cx="6760957" cy="419497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8760209" y="2604789"/>
            <a:ext cx="1169402" cy="34447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76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Προγραμματισμός διαλέξεων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280" y="2745699"/>
            <a:ext cx="3264638" cy="31657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Στις επιλογές σύσκεψης στο </a:t>
            </a:r>
            <a:r>
              <a:rPr lang="el-GR" dirty="0" smtClean="0">
                <a:solidFill>
                  <a:srgbClr val="FF0000"/>
                </a:solidFill>
              </a:rPr>
              <a:t>«Ποιος μπορεί να παρουσιάσει</a:t>
            </a:r>
            <a:r>
              <a:rPr lang="en-US" dirty="0" smtClean="0">
                <a:solidFill>
                  <a:srgbClr val="FF0000"/>
                </a:solidFill>
              </a:rPr>
              <a:t>;</a:t>
            </a:r>
            <a:r>
              <a:rPr lang="el-GR" dirty="0" smtClean="0">
                <a:solidFill>
                  <a:srgbClr val="FF0000"/>
                </a:solidFill>
              </a:rPr>
              <a:t>» </a:t>
            </a:r>
            <a:r>
              <a:rPr lang="el-GR" dirty="0" smtClean="0"/>
              <a:t>μπορούμε να ορίσουμε </a:t>
            </a:r>
            <a:r>
              <a:rPr lang="el-GR" dirty="0" smtClean="0">
                <a:solidFill>
                  <a:srgbClr val="FF0000"/>
                </a:solidFill>
              </a:rPr>
              <a:t>«Μόνο εγ</a:t>
            </a:r>
            <a:r>
              <a:rPr lang="el-GR" dirty="0">
                <a:solidFill>
                  <a:srgbClr val="FF0000"/>
                </a:solidFill>
              </a:rPr>
              <a:t>ώ</a:t>
            </a:r>
            <a:r>
              <a:rPr lang="el-GR" dirty="0" smtClean="0">
                <a:solidFill>
                  <a:srgbClr val="FF0000"/>
                </a:solidFill>
              </a:rPr>
              <a:t>» </a:t>
            </a:r>
            <a:r>
              <a:rPr lang="el-GR" dirty="0" smtClean="0"/>
              <a:t>αν δεν επιθυμούμε να παρουσιάζουν οι φοιτητές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Επιλέγουμε </a:t>
            </a:r>
            <a:r>
              <a:rPr lang="el-GR" dirty="0" smtClean="0">
                <a:solidFill>
                  <a:srgbClr val="FF0000"/>
                </a:solidFill>
              </a:rPr>
              <a:t>«Αποθήκευση»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Κλείνουμε το παράθυρο</a:t>
            </a:r>
            <a:endParaRPr lang="el-G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94" y="1896396"/>
            <a:ext cx="6833334" cy="418759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9352637" y="4533592"/>
            <a:ext cx="1803043" cy="34447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Oval 12"/>
          <p:cNvSpPr/>
          <p:nvPr/>
        </p:nvSpPr>
        <p:spPr>
          <a:xfrm>
            <a:off x="10254158" y="5075737"/>
            <a:ext cx="991673" cy="34447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Oval 13"/>
          <p:cNvSpPr/>
          <p:nvPr/>
        </p:nvSpPr>
        <p:spPr>
          <a:xfrm>
            <a:off x="6970045" y="1804594"/>
            <a:ext cx="332276" cy="2929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/>
          <p:cNvSpPr txBox="1"/>
          <p:nvPr/>
        </p:nvSpPr>
        <p:spPr>
          <a:xfrm>
            <a:off x="11094988" y="44882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1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97555" y="50757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2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02321" y="16322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46402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Λήψη συνδέσμου πρόσβασης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12" y="2346454"/>
            <a:ext cx="3264638" cy="31657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Στις λεπτομέρειες βλέπουμε το σύνδεσμο της σύσκεψης.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Πατώντας δεξί κλικ πάνω στο σύνδεσμο και μετά με την </a:t>
            </a:r>
            <a:r>
              <a:rPr lang="el-GR" dirty="0" smtClean="0">
                <a:solidFill>
                  <a:srgbClr val="FF0000"/>
                </a:solidFill>
              </a:rPr>
              <a:t>«Αντιγραφή διεύθυνσης συνδέσμου» </a:t>
            </a:r>
            <a:r>
              <a:rPr lang="el-GR" dirty="0"/>
              <a:t>μπορούμε να αντιγράψουμε το σύνδεσμο</a:t>
            </a: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604" y="1859979"/>
            <a:ext cx="6119922" cy="41386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118" y="2433362"/>
            <a:ext cx="2648070" cy="3687888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4896547" y="4829807"/>
            <a:ext cx="1803043" cy="34447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Oval 18"/>
          <p:cNvSpPr/>
          <p:nvPr/>
        </p:nvSpPr>
        <p:spPr>
          <a:xfrm>
            <a:off x="8822029" y="3091158"/>
            <a:ext cx="1622738" cy="3088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6323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Διάθεση συνδέσμου πρόσβασης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11" y="2346454"/>
            <a:ext cx="3880941" cy="340888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Ο σύνδεσμος που αντιγράψαμε μπορεί να κοινοποιηθεί σε ανακοίνωση μέσω της ασύγχρονης πλατφόρμας του μαθήματος </a:t>
            </a:r>
            <a:r>
              <a:rPr lang="en-US" dirty="0" smtClean="0"/>
              <a:t>Open </a:t>
            </a:r>
            <a:r>
              <a:rPr lang="en-US" dirty="0" err="1" smtClean="0"/>
              <a:t>eclass</a:t>
            </a:r>
            <a:r>
              <a:rPr lang="en-US" dirty="0" smtClean="0"/>
              <a:t> </a:t>
            </a:r>
            <a:r>
              <a:rPr lang="el-GR" dirty="0" smtClean="0"/>
              <a:t>ώστε να τον </a:t>
            </a:r>
            <a:r>
              <a:rPr lang="el-GR" dirty="0" err="1" smtClean="0"/>
              <a:t>βρούν</a:t>
            </a:r>
            <a:r>
              <a:rPr lang="el-GR" dirty="0" smtClean="0"/>
              <a:t> οι φοιτητές.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Ο ίδιος σύνδεσμος είναι σε ισχύ για κάθε διάλεξη του μαθήματος εφόσον όμως έχετε ορίσει εβδομαδιαίο προγραμματισμό διαλέξεων. Έτσι δεν απαιτείται επανάληψη λήψης συνδέσμου.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523" y="2750249"/>
            <a:ext cx="7161875" cy="235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66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Διεξαγωγή διαλέξεων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858101"/>
            <a:ext cx="3264638" cy="139225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Στην δημιουργημένη διάλεξη ο διοργανωτής κάνει </a:t>
            </a:r>
            <a:r>
              <a:rPr lang="el-GR" dirty="0" err="1" smtClean="0"/>
              <a:t>κλίκ</a:t>
            </a:r>
            <a:r>
              <a:rPr lang="el-GR" dirty="0" smtClean="0"/>
              <a:t> και εισέρχεται επιλέγοντας </a:t>
            </a:r>
            <a:r>
              <a:rPr lang="el-GR" dirty="0" smtClean="0">
                <a:solidFill>
                  <a:srgbClr val="FF0000"/>
                </a:solidFill>
              </a:rPr>
              <a:t>«Συμμετοχή»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094" y="1889600"/>
            <a:ext cx="6991662" cy="1161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38" y="3203194"/>
            <a:ext cx="6396318" cy="315468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473711" y="2346454"/>
            <a:ext cx="5681969" cy="56644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Oval 8"/>
          <p:cNvSpPr/>
          <p:nvPr/>
        </p:nvSpPr>
        <p:spPr>
          <a:xfrm>
            <a:off x="10768179" y="3369750"/>
            <a:ext cx="661821" cy="3689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7878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Βασικές λειτουργίες </a:t>
            </a:r>
            <a:r>
              <a:rPr lang="en-US" dirty="0" smtClean="0"/>
              <a:t>Microsoft </a:t>
            </a:r>
            <a:r>
              <a:rPr lang="en-US" dirty="0" smtClean="0"/>
              <a:t>Teams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29" y="1869141"/>
            <a:ext cx="11873754" cy="4343399"/>
          </a:xfrm>
        </p:spPr>
        <p:txBody>
          <a:bodyPr>
            <a:noAutofit/>
          </a:bodyPr>
          <a:lstStyle/>
          <a:p>
            <a:r>
              <a:rPr lang="el-GR" dirty="0"/>
              <a:t>Το MS </a:t>
            </a:r>
            <a:r>
              <a:rPr lang="el-GR" dirty="0" err="1"/>
              <a:t>Teams</a:t>
            </a:r>
            <a:r>
              <a:rPr lang="el-GR" dirty="0"/>
              <a:t> υποστηρίζει τις εξής λειτουργίες: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Δημιουργία </a:t>
            </a:r>
            <a:r>
              <a:rPr lang="el-GR" dirty="0"/>
              <a:t>ομάδας: δημιουργία ομάδας – τάξης μαθήματος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Προσθήκη ατόμων στην ομάδα</a:t>
            </a:r>
            <a:r>
              <a:rPr lang="el-GR" dirty="0"/>
              <a:t>: </a:t>
            </a:r>
            <a:r>
              <a:rPr lang="el-GR" dirty="0"/>
              <a:t>προαιρετική λειτουργία για </a:t>
            </a:r>
            <a:r>
              <a:rPr lang="el-GR" dirty="0" smtClean="0"/>
              <a:t>την πρόσκληση </a:t>
            </a:r>
            <a:r>
              <a:rPr lang="el-GR" dirty="0" err="1"/>
              <a:t>συνδιδασκόντων</a:t>
            </a:r>
            <a:r>
              <a:rPr lang="el-GR" dirty="0"/>
              <a:t> και μαθητών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Προγραμματισμός </a:t>
            </a:r>
            <a:r>
              <a:rPr lang="el-GR" dirty="0"/>
              <a:t>διαλέξεων: ορισμός ώρας πραγματοποίησης </a:t>
            </a:r>
            <a:r>
              <a:rPr lang="el-GR" dirty="0" smtClean="0"/>
              <a:t>της διάλεξης </a:t>
            </a:r>
            <a:r>
              <a:rPr lang="el-GR" dirty="0"/>
              <a:t>και </a:t>
            </a:r>
            <a:r>
              <a:rPr lang="el-GR" dirty="0" err="1"/>
              <a:t>επαναληπτικότητας</a:t>
            </a:r>
            <a:r>
              <a:rPr lang="el-GR" dirty="0"/>
              <a:t> (μια φορά, εβδομαδιαίως, κ.λπ.)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Λήψη </a:t>
            </a:r>
            <a:r>
              <a:rPr lang="el-GR" dirty="0"/>
              <a:t>/ διάθεση συνδέσμου πρόσβασης: λήψη </a:t>
            </a:r>
            <a:r>
              <a:rPr lang="el-GR" dirty="0" smtClean="0"/>
              <a:t>συνδέσμου πρόσβασης </a:t>
            </a:r>
            <a:r>
              <a:rPr lang="el-GR" dirty="0"/>
              <a:t>(link) στη διάλεξη προς διάθεση στους φοιτητές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Διεξαγωγή </a:t>
            </a:r>
            <a:r>
              <a:rPr lang="el-GR" dirty="0"/>
              <a:t>διαλέξεων: διεξαγωγή διαλέξεων με </a:t>
            </a:r>
            <a:r>
              <a:rPr lang="el-GR" dirty="0" smtClean="0"/>
              <a:t>χρήση παρουσιάσεων </a:t>
            </a:r>
            <a:r>
              <a:rPr lang="el-GR" dirty="0"/>
              <a:t>και άλλου υλικού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Βιντεοσκόπηση </a:t>
            </a:r>
            <a:r>
              <a:rPr lang="el-GR" dirty="0"/>
              <a:t>διαλέξεων: δημιουργία </a:t>
            </a:r>
            <a:r>
              <a:rPr lang="el-GR" dirty="0" err="1"/>
              <a:t>βιντεο</a:t>
            </a:r>
            <a:r>
              <a:rPr lang="el-GR" dirty="0"/>
              <a:t>-διάλεξης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Παρακολούθηση </a:t>
            </a:r>
            <a:r>
              <a:rPr lang="el-GR" dirty="0"/>
              <a:t>διαλέξεων: παρακολούθηση διάλεξης </a:t>
            </a:r>
            <a:r>
              <a:rPr lang="el-GR" dirty="0" smtClean="0"/>
              <a:t>μέσω υπολογιστή </a:t>
            </a:r>
            <a:r>
              <a:rPr lang="el-GR" dirty="0"/>
              <a:t>και mobile συσκευής (</a:t>
            </a:r>
            <a:r>
              <a:rPr lang="el-GR" dirty="0" err="1"/>
              <a:t>tablet</a:t>
            </a:r>
            <a:r>
              <a:rPr lang="el-GR" dirty="0"/>
              <a:t>, κινητού)</a:t>
            </a:r>
          </a:p>
        </p:txBody>
      </p:sp>
    </p:spTree>
    <p:extLst>
      <p:ext uri="{BB962C8B-B14F-4D97-AF65-F5344CB8AC3E}">
        <p14:creationId xmlns:p14="http://schemas.microsoft.com/office/powerpoint/2010/main" val="1843699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Διεξαγωγή διαλέξεων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858101"/>
            <a:ext cx="3595744" cy="237280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Επιλέγεται τις ρυθμίσεις ήχου και βίντεο αν θέλετε να είναι ενεργά ή όχι.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Επιλέγεται </a:t>
            </a:r>
            <a:r>
              <a:rPr lang="el-GR" dirty="0" smtClean="0">
                <a:solidFill>
                  <a:srgbClr val="FF0000"/>
                </a:solidFill>
              </a:rPr>
              <a:t>«Συμμετοχή τώρα»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665" y="2185748"/>
            <a:ext cx="7087974" cy="343832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594673" y="4044503"/>
            <a:ext cx="1293833" cy="3689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4995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Διεξαγωγή διαλέξεων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468" y="2559204"/>
            <a:ext cx="3595744" cy="237280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Επιλέγοντας </a:t>
            </a:r>
            <a:r>
              <a:rPr lang="el-GR" dirty="0" smtClean="0">
                <a:solidFill>
                  <a:srgbClr val="FF0000"/>
                </a:solidFill>
              </a:rPr>
              <a:t>«Κοινοποίηση» </a:t>
            </a:r>
            <a:r>
              <a:rPr lang="el-GR" dirty="0" smtClean="0"/>
              <a:t>κατά τη διεξαγωγή των διαλέξεων μπορεί να γίνει διαμοιρασμός της οθόνης του υπολογιστή αλλά και η προβολή παρουσιάσεων από αρχεία του υπολογιστή.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726" y="2269393"/>
            <a:ext cx="6753321" cy="330481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8397191" y="4138632"/>
            <a:ext cx="282389" cy="29889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Oval 9"/>
          <p:cNvSpPr/>
          <p:nvPr/>
        </p:nvSpPr>
        <p:spPr>
          <a:xfrm>
            <a:off x="5335744" y="4737431"/>
            <a:ext cx="1051609" cy="83677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Oval 10"/>
          <p:cNvSpPr/>
          <p:nvPr/>
        </p:nvSpPr>
        <p:spPr>
          <a:xfrm>
            <a:off x="9386048" y="4573004"/>
            <a:ext cx="582705" cy="5828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740" y="5155820"/>
            <a:ext cx="2287013" cy="103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33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Διεξαγωγή διαλέξεων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468" y="2559204"/>
            <a:ext cx="3595744" cy="237280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Ο διοργανωτής, κατά τη διάρκεια της τηλεδιάσκεψης, μπορεί να κάνει σίγαση σε όλους τους συμμετέχοντες.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Επιλέγουμε</a:t>
            </a:r>
            <a:r>
              <a:rPr lang="el-GR" dirty="0" smtClean="0">
                <a:solidFill>
                  <a:srgbClr val="FF0000"/>
                </a:solidFill>
              </a:rPr>
              <a:t> «Εμφάνιση συμμετεχόντων» </a:t>
            </a:r>
            <a:r>
              <a:rPr lang="el-GR" dirty="0"/>
              <a:t>και κάνουμε </a:t>
            </a:r>
            <a:r>
              <a:rPr lang="en-US" dirty="0"/>
              <a:t>mute all</a:t>
            </a:r>
            <a:endParaRPr lang="el-G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726" y="2269393"/>
            <a:ext cx="6753321" cy="330481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9284696" y="4138632"/>
            <a:ext cx="282389" cy="29889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859" y="5162031"/>
            <a:ext cx="2783542" cy="82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11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Βιντεοσκόπηση διαλέξεων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858101"/>
            <a:ext cx="3595744" cy="237280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Κατά τη διάρκεια της τηλεδιάσκεψης και όταν δεν υπάρχουν συμμετέχοντες, υπάρχει η δυνατότητα της βιντεοσκόπησης  της διάλεξης ώστε να διατεθεί στους φοιτητές.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Επιλέγουμε </a:t>
            </a:r>
            <a:r>
              <a:rPr lang="el-GR" dirty="0" smtClean="0">
                <a:solidFill>
                  <a:srgbClr val="FF0000"/>
                </a:solidFill>
              </a:rPr>
              <a:t>«…» </a:t>
            </a:r>
            <a:r>
              <a:rPr lang="el-GR" dirty="0"/>
              <a:t>και μετά</a:t>
            </a:r>
            <a:r>
              <a:rPr lang="el-GR" dirty="0" smtClean="0">
                <a:solidFill>
                  <a:srgbClr val="FF0000"/>
                </a:solidFill>
              </a:rPr>
              <a:t> «Έναρξη εγγραφής»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88" y="1869141"/>
            <a:ext cx="5795187" cy="2964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41" y="4329953"/>
            <a:ext cx="3922700" cy="206203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9146982" y="3980329"/>
            <a:ext cx="333193" cy="30211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Oval 10"/>
          <p:cNvSpPr/>
          <p:nvPr/>
        </p:nvSpPr>
        <p:spPr>
          <a:xfrm>
            <a:off x="4840941" y="5773270"/>
            <a:ext cx="1573306" cy="3720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6414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Βιντεοσκόπηση διαλέξεων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858101"/>
            <a:ext cx="3829988" cy="31661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Όταν λήξη η διάλεξη, το βίντεο αποθηκεύεται αυτόματα.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Για να μπορέσουμε να διανέμουμε το σύνδεσμο του βίντεο στους φοιτητές </a:t>
            </a:r>
            <a:r>
              <a:rPr lang="el-GR" dirty="0" smtClean="0"/>
              <a:t>επιλέγουμε </a:t>
            </a:r>
            <a:r>
              <a:rPr lang="el-GR" dirty="0" smtClean="0">
                <a:solidFill>
                  <a:srgbClr val="FF0000"/>
                </a:solidFill>
              </a:rPr>
              <a:t>«…»</a:t>
            </a:r>
            <a:r>
              <a:rPr lang="el-GR" dirty="0" smtClean="0"/>
              <a:t> και ύστερα </a:t>
            </a:r>
            <a:r>
              <a:rPr lang="el-GR" dirty="0" smtClean="0">
                <a:solidFill>
                  <a:srgbClr val="FF0000"/>
                </a:solidFill>
              </a:rPr>
              <a:t>«Λήψη σύνδεσης»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Ύστερα επιλέγοντας </a:t>
            </a:r>
            <a:r>
              <a:rPr lang="el-GR" dirty="0">
                <a:solidFill>
                  <a:srgbClr val="FF0000"/>
                </a:solidFill>
              </a:rPr>
              <a:t>«Αντιγραφή» </a:t>
            </a:r>
            <a:r>
              <a:rPr lang="el-GR" dirty="0"/>
              <a:t>του συνδέσμου μπορείτε να τον διανέμετε. 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268" y="1878755"/>
            <a:ext cx="6864183" cy="3644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866" y="4419349"/>
            <a:ext cx="4246585" cy="120213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192762" y="3763038"/>
            <a:ext cx="333193" cy="30211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Oval 11"/>
          <p:cNvSpPr/>
          <p:nvPr/>
        </p:nvSpPr>
        <p:spPr>
          <a:xfrm>
            <a:off x="7000456" y="2555986"/>
            <a:ext cx="1756800" cy="30211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Oval 12"/>
          <p:cNvSpPr/>
          <p:nvPr/>
        </p:nvSpPr>
        <p:spPr>
          <a:xfrm>
            <a:off x="10602648" y="5116227"/>
            <a:ext cx="1188803" cy="40729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525955" y="37294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1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41345" y="24887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2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797821" y="49523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3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51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Παρακολούθηση διαλέξεων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333667"/>
            <a:ext cx="10292379" cy="16332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Η παρακολούθηση των διαλέξεων από τους φοιτητές μπορεί να γίνει με </a:t>
            </a:r>
            <a:r>
              <a:rPr lang="el-GR" dirty="0" err="1" smtClean="0"/>
              <a:t>κλίκ</a:t>
            </a:r>
            <a:r>
              <a:rPr lang="el-GR" dirty="0" smtClean="0"/>
              <a:t> στον σύνδεσμο που έχει διατεθεί μέσω</a:t>
            </a:r>
            <a:r>
              <a:rPr lang="en-US" dirty="0" smtClean="0"/>
              <a:t>:</a:t>
            </a:r>
            <a:endParaRPr lang="en-US" dirty="0"/>
          </a:p>
          <a:p>
            <a:pPr lvl="2"/>
            <a:r>
              <a:rPr lang="el-GR" sz="2000" dirty="0" smtClean="0"/>
              <a:t>Σταθερού υπολογιστή ή </a:t>
            </a:r>
            <a:r>
              <a:rPr lang="en-US" sz="2000" dirty="0" smtClean="0"/>
              <a:t>laptop </a:t>
            </a:r>
          </a:p>
          <a:p>
            <a:pPr lvl="2"/>
            <a:r>
              <a:rPr lang="el-GR" sz="2000" dirty="0" smtClean="0"/>
              <a:t>Κινητής συσκευής (</a:t>
            </a:r>
            <a:r>
              <a:rPr lang="en-US" sz="2000" dirty="0" smtClean="0"/>
              <a:t>tablet </a:t>
            </a:r>
            <a:r>
              <a:rPr lang="el-GR" sz="2000" dirty="0" smtClean="0"/>
              <a:t>ή </a:t>
            </a:r>
            <a:r>
              <a:rPr lang="en-US" sz="2000" dirty="0" smtClean="0"/>
              <a:t>smartphone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pPr marL="384048" lvl="2" indent="0">
              <a:buNone/>
            </a:pPr>
            <a:endParaRPr lang="en-US" sz="2000" dirty="0" smtClean="0"/>
          </a:p>
          <a:p>
            <a:pPr marL="384048" lvl="2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6554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Ρυθμίσεις φυλλομετρητή (</a:t>
            </a:r>
            <a:r>
              <a:rPr lang="en-US" dirty="0"/>
              <a:t>browser)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0350" y="2796502"/>
            <a:ext cx="4241203" cy="2057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Θα πρέπει οι διδάσκοντες να βεβαιωθούν ότι στις ρυθμίσεις </a:t>
            </a:r>
            <a:r>
              <a:rPr lang="el-GR" dirty="0"/>
              <a:t>του </a:t>
            </a:r>
            <a:r>
              <a:rPr lang="en-US" dirty="0"/>
              <a:t>browser </a:t>
            </a:r>
            <a:r>
              <a:rPr lang="en-US" dirty="0"/>
              <a:t>(Chrome, Firefox, Explorer, </a:t>
            </a:r>
            <a:r>
              <a:rPr lang="el-GR" dirty="0"/>
              <a:t>κ.λπ.) δεν έχει </a:t>
            </a:r>
            <a:r>
              <a:rPr lang="el-GR" dirty="0"/>
              <a:t>επιλεγεί αποκλεισμός </a:t>
            </a:r>
            <a:r>
              <a:rPr lang="en-US" dirty="0"/>
              <a:t>cookies </a:t>
            </a:r>
            <a:r>
              <a:rPr lang="el-GR" dirty="0"/>
              <a:t>τρίτων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811" y="2639265"/>
            <a:ext cx="4510928" cy="23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12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Σύνδεση στο </a:t>
            </a:r>
            <a:r>
              <a:rPr lang="en-US" dirty="0" smtClean="0"/>
              <a:t>Microsoft Teams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469" y="2579286"/>
            <a:ext cx="4504765" cy="16539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Η διεύθυνση</a:t>
            </a:r>
            <a:r>
              <a:rPr lang="en-US" dirty="0" smtClean="0"/>
              <a:t> </a:t>
            </a:r>
            <a:r>
              <a:rPr lang="el-GR" dirty="0" smtClean="0"/>
              <a:t>σύνδεσης για το </a:t>
            </a:r>
            <a:r>
              <a:rPr lang="en-US" dirty="0" smtClean="0"/>
              <a:t>MS Teams </a:t>
            </a:r>
            <a:r>
              <a:rPr lang="el-GR" dirty="0" smtClean="0"/>
              <a:t>είναι </a:t>
            </a:r>
            <a:r>
              <a:rPr lang="en-US" dirty="0" smtClean="0"/>
              <a:t>https</a:t>
            </a:r>
            <a:r>
              <a:rPr lang="en-US" dirty="0"/>
              <a:t>://teams.microsoft.com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Είσοδος </a:t>
            </a:r>
            <a:r>
              <a:rPr lang="el-GR" dirty="0" smtClean="0"/>
              <a:t>στ</a:t>
            </a:r>
            <a:r>
              <a:rPr lang="el-GR" dirty="0"/>
              <a:t>η</a:t>
            </a:r>
            <a:r>
              <a:rPr lang="el-GR" dirty="0" smtClean="0"/>
              <a:t> </a:t>
            </a:r>
            <a:r>
              <a:rPr lang="en-US" dirty="0" smtClean="0"/>
              <a:t>Microsoft </a:t>
            </a:r>
            <a:r>
              <a:rPr lang="el-GR" dirty="0" smtClean="0"/>
              <a:t>με </a:t>
            </a:r>
            <a:r>
              <a:rPr lang="el-GR" dirty="0" smtClean="0"/>
              <a:t>το ακαδημαϊκ</a:t>
            </a:r>
            <a:r>
              <a:rPr lang="el-GR" dirty="0"/>
              <a:t>ό</a:t>
            </a:r>
            <a:r>
              <a:rPr lang="el-GR" dirty="0" smtClean="0"/>
              <a:t> σας </a:t>
            </a:r>
            <a:r>
              <a:rPr lang="en-US" dirty="0" smtClean="0"/>
              <a:t>email</a:t>
            </a:r>
            <a:r>
              <a:rPr lang="el-GR" dirty="0" smtClean="0"/>
              <a:t>. </a:t>
            </a:r>
            <a:endParaRPr lang="el-GR" dirty="0"/>
          </a:p>
          <a:p>
            <a:pPr>
              <a:buFont typeface="Courier New" panose="02070309020205020404" pitchFamily="49" charset="0"/>
              <a:buChar char="o"/>
            </a:pPr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352" y="1875444"/>
            <a:ext cx="4976923" cy="436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94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Σύνδεση στο </a:t>
            </a:r>
            <a:r>
              <a:rPr lang="en-US" dirty="0" smtClean="0"/>
              <a:t>Microsoft Teams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642" y="2719942"/>
            <a:ext cx="5217459" cy="2121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Αυτόματη μετάβαση στη σελίδα της </a:t>
            </a:r>
            <a:r>
              <a:rPr lang="el-GR" dirty="0"/>
              <a:t>Κεντρική Υπηρεσία </a:t>
            </a:r>
            <a:r>
              <a:rPr lang="el-GR" dirty="0" smtClean="0"/>
              <a:t>Πιστοποίησης του Πανεπιστημίου Πελοποννήσου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Είσοδος στο </a:t>
            </a:r>
            <a:r>
              <a:rPr lang="en-US" dirty="0" smtClean="0"/>
              <a:t>MS Teams </a:t>
            </a:r>
            <a:r>
              <a:rPr lang="el-GR" dirty="0" smtClean="0"/>
              <a:t>με τους ακαδημαϊκούς σας κωδικούς. 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56" y="2300199"/>
            <a:ext cx="5763571" cy="34140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920227" y="3630707"/>
            <a:ext cx="3060000" cy="1600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2952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Δημιουργία ομάδας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036" y="2719942"/>
            <a:ext cx="3250446" cy="102781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Επιλογή </a:t>
            </a:r>
            <a:r>
              <a:rPr lang="el-GR" dirty="0" smtClean="0">
                <a:solidFill>
                  <a:srgbClr val="FF0000"/>
                </a:solidFill>
              </a:rPr>
              <a:t>«Συμμετοχή ή δημιουργία ομάδας»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4" y="1931830"/>
            <a:ext cx="7317776" cy="421486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006884" y="2189408"/>
            <a:ext cx="2076373" cy="53053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9326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Δημιουργία ομάδας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642" y="2719942"/>
            <a:ext cx="3482265" cy="2121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Επιλογή </a:t>
            </a:r>
            <a:r>
              <a:rPr lang="el-GR" dirty="0" smtClean="0">
                <a:solidFill>
                  <a:srgbClr val="FF0000"/>
                </a:solidFill>
              </a:rPr>
              <a:t>«Δημιουργία ομάδας»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58" y="1870437"/>
            <a:ext cx="7199290" cy="382001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61396" y="3799268"/>
            <a:ext cx="1687133" cy="53746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976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Δημιουργία ομάδας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642" y="2719942"/>
            <a:ext cx="3482265" cy="2121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Για να έχει τη μορφή τάξης η ομάδα που θα δημιουργηθεί επιλέγουμε </a:t>
            </a:r>
            <a:r>
              <a:rPr lang="el-GR" dirty="0" smtClean="0">
                <a:solidFill>
                  <a:srgbClr val="FF0000"/>
                </a:solidFill>
              </a:rPr>
              <a:t>«Τάξη»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1"/>
          <a:stretch/>
        </p:blipFill>
        <p:spPr>
          <a:xfrm>
            <a:off x="5061396" y="2234834"/>
            <a:ext cx="6903077" cy="309121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177306" y="3670479"/>
            <a:ext cx="1700012" cy="7821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6302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Δημιουργία ομάδας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642" y="2719942"/>
            <a:ext cx="3482265" cy="2121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Προσθέτουμε </a:t>
            </a:r>
            <a:r>
              <a:rPr lang="el-GR" dirty="0" smtClean="0">
                <a:solidFill>
                  <a:srgbClr val="FF0000"/>
                </a:solidFill>
              </a:rPr>
              <a:t>«Όνομα» </a:t>
            </a:r>
            <a:r>
              <a:rPr lang="el-GR" dirty="0" smtClean="0"/>
              <a:t>της τάξης (Προτεινόμενο όνομα είναι το όνομα του μαθήματος).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Προσθέτουμε προαιρετικά μια περιγραφή.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Επιλέγουμε </a:t>
            </a:r>
            <a:r>
              <a:rPr lang="el-GR" dirty="0" smtClean="0">
                <a:solidFill>
                  <a:srgbClr val="FF0000"/>
                </a:solidFill>
              </a:rPr>
              <a:t>«Επόμενο»</a:t>
            </a:r>
            <a:endParaRPr lang="el-GR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9" b="1706"/>
          <a:stretch/>
        </p:blipFill>
        <p:spPr>
          <a:xfrm>
            <a:off x="5048050" y="1801233"/>
            <a:ext cx="6607329" cy="434478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109048" y="3541689"/>
            <a:ext cx="2034863" cy="43193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Oval 8"/>
          <p:cNvSpPr/>
          <p:nvPr/>
        </p:nvSpPr>
        <p:spPr>
          <a:xfrm>
            <a:off x="10225824" y="5447764"/>
            <a:ext cx="1429555" cy="60034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828327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6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0070C0"/>
      </a:accent1>
      <a:accent2>
        <a:srgbClr val="00206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719</TotalTime>
  <Words>729</Words>
  <Application>Microsoft Office PowerPoint</Application>
  <PresentationFormat>Widescreen</PresentationFormat>
  <Paragraphs>82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Calibri Light</vt:lpstr>
      <vt:lpstr>Courier New</vt:lpstr>
      <vt:lpstr>Wingdings</vt:lpstr>
      <vt:lpstr>Retrospect</vt:lpstr>
      <vt:lpstr>PowerPoint Presentation</vt:lpstr>
      <vt:lpstr>Βασικές λειτουργίες Microsoft Teams</vt:lpstr>
      <vt:lpstr>Ρυθμίσεις φυλλομετρητή (browser)</vt:lpstr>
      <vt:lpstr>Σύνδεση στο Microsoft Teams</vt:lpstr>
      <vt:lpstr>Σύνδεση στο Microsoft Teams</vt:lpstr>
      <vt:lpstr>Δημιουργία ομάδας</vt:lpstr>
      <vt:lpstr>Δημιουργία ομάδας</vt:lpstr>
      <vt:lpstr>Δημιουργία ομάδας</vt:lpstr>
      <vt:lpstr>Δημιουργία ομάδας</vt:lpstr>
      <vt:lpstr>Προσθήκη ατόμων στην ομάδα</vt:lpstr>
      <vt:lpstr>Προγραμματισμός διαλέξεων</vt:lpstr>
      <vt:lpstr>Προγραμματισμός διαλέξεων</vt:lpstr>
      <vt:lpstr>Προγραμματισμός διαλέξεων</vt:lpstr>
      <vt:lpstr>Προγραμματισμός διαλέξεων</vt:lpstr>
      <vt:lpstr>Προγραμματισμός διαλέξεων</vt:lpstr>
      <vt:lpstr>Προγραμματισμός διαλέξεων</vt:lpstr>
      <vt:lpstr>Λήψη συνδέσμου πρόσβασης</vt:lpstr>
      <vt:lpstr>Διάθεση συνδέσμου πρόσβασης</vt:lpstr>
      <vt:lpstr>Διεξαγωγή διαλέξεων</vt:lpstr>
      <vt:lpstr>Διεξαγωγή διαλέξεων</vt:lpstr>
      <vt:lpstr>Διεξαγωγή διαλέξεων</vt:lpstr>
      <vt:lpstr>Διεξαγωγή διαλέξεων</vt:lpstr>
      <vt:lpstr>Βιντεοσκόπηση διαλέξεων</vt:lpstr>
      <vt:lpstr>Βιντεοσκόπηση διαλέξεων</vt:lpstr>
      <vt:lpstr>Παρακολούθηση διαλέξεων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gewrgia rokkou</dc:creator>
  <cp:lastModifiedBy>gewrgia rokkou</cp:lastModifiedBy>
  <cp:revision>51</cp:revision>
  <dcterms:created xsi:type="dcterms:W3CDTF">2020-03-18T16:31:15Z</dcterms:created>
  <dcterms:modified xsi:type="dcterms:W3CDTF">2020-03-19T17:23:37Z</dcterms:modified>
</cp:coreProperties>
</file>